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42"/>
  </p:notesMasterIdLst>
  <p:handoutMasterIdLst>
    <p:handoutMasterId r:id="rId43"/>
  </p:handoutMasterIdLst>
  <p:sldIdLst>
    <p:sldId id="442" r:id="rId2"/>
    <p:sldId id="382" r:id="rId3"/>
    <p:sldId id="347" r:id="rId4"/>
    <p:sldId id="348" r:id="rId5"/>
    <p:sldId id="376" r:id="rId6"/>
    <p:sldId id="349" r:id="rId7"/>
    <p:sldId id="350" r:id="rId8"/>
    <p:sldId id="351" r:id="rId9"/>
    <p:sldId id="378" r:id="rId10"/>
    <p:sldId id="384" r:id="rId11"/>
    <p:sldId id="385" r:id="rId12"/>
    <p:sldId id="294" r:id="rId13"/>
    <p:sldId id="275" r:id="rId14"/>
    <p:sldId id="765" r:id="rId15"/>
    <p:sldId id="1054" r:id="rId16"/>
    <p:sldId id="352" r:id="rId17"/>
    <p:sldId id="353" r:id="rId18"/>
    <p:sldId id="295" r:id="rId19"/>
    <p:sldId id="296" r:id="rId20"/>
    <p:sldId id="314" r:id="rId21"/>
    <p:sldId id="315" r:id="rId22"/>
    <p:sldId id="368" r:id="rId23"/>
    <p:sldId id="1055" r:id="rId24"/>
    <p:sldId id="383" r:id="rId25"/>
    <p:sldId id="767" r:id="rId26"/>
    <p:sldId id="316" r:id="rId27"/>
    <p:sldId id="317" r:id="rId28"/>
    <p:sldId id="318" r:id="rId29"/>
    <p:sldId id="321" r:id="rId30"/>
    <p:sldId id="322" r:id="rId31"/>
    <p:sldId id="323" r:id="rId32"/>
    <p:sldId id="297" r:id="rId33"/>
    <p:sldId id="298" r:id="rId34"/>
    <p:sldId id="299" r:id="rId35"/>
    <p:sldId id="367" r:id="rId36"/>
    <p:sldId id="308" r:id="rId37"/>
    <p:sldId id="369" r:id="rId38"/>
    <p:sldId id="370" r:id="rId39"/>
    <p:sldId id="373" r:id="rId40"/>
    <p:sldId id="334" r:id="rId4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ennie Kim" initials="" lastIdx="1" clrIdx="0"/>
  <p:cmAuthor id="1" name="Joshua Valdez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hiddenSlides="1" frameSlides="1"/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74"/>
    <p:restoredTop sz="94718"/>
  </p:normalViewPr>
  <p:slideViewPr>
    <p:cSldViewPr snapToGrid="0" snapToObjects="1">
      <p:cViewPr varScale="1">
        <p:scale>
          <a:sx n="156" d="100"/>
          <a:sy n="156" d="100"/>
        </p:scale>
        <p:origin x="896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47723-25B9-CF47-A216-173A2D9E2DD6}" type="datetimeFigureOut">
              <a:rPr lang="en-US" smtClean="0"/>
              <a:t>12/20/24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1ED432-F69C-4949-8970-D779AC031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2150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ECFB24-C06C-DE40-B28C-DA8348A9C824}" type="datetimeFigureOut">
              <a:rPr lang="en-US" smtClean="0"/>
              <a:t>12/20/24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A5088-F3D2-6C40-98C2-10A301698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316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  <a:cs typeface="Arial" charset="0"/>
              </a:defRPr>
            </a:lvl1pPr>
            <a:lvl2pPr marL="35879619" indent="-35447153" defTabSz="905475" eaLnBrk="0" hangingPunct="0">
              <a:defRPr sz="1900" b="1"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7A5C5CEB-B2A2-B240-9909-4B08DC80D46F}" type="slidenum">
              <a:rPr lang="en-US" sz="1200" b="0">
                <a:latin typeface="Times New Roman" charset="0"/>
              </a:rPr>
              <a:pPr eaLnBrk="1" hangingPunct="1"/>
              <a:t>3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3174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174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fr-FR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4BF01D-7D21-E044-9B43-033DDBD8D98C}" type="slidenum">
              <a:rPr lang="en-US"/>
              <a:pPr/>
              <a:t>19</a:t>
            </a:fld>
            <a:endParaRPr lang="en-US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447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293FA1-8C25-394B-8891-C53CE1777B9F}" type="slidenum">
              <a:rPr lang="en-US"/>
              <a:pPr/>
              <a:t>20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978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D4094F-8DD5-0A4D-8757-8DB222CA2EBA}" type="slidenum">
              <a:rPr lang="en-US"/>
              <a:pPr/>
              <a:t>21</a:t>
            </a:fld>
            <a:endParaRPr lang="en-US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3067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487118-E310-9B48-9FFC-4F80C0FE11B4}" type="slidenum">
              <a:rPr lang="en-US"/>
              <a:pPr/>
              <a:t>26</a:t>
            </a:fld>
            <a:endParaRPr lang="en-US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54EDD9-C0A6-CA4C-86FE-CF8633732E50}" type="slidenum">
              <a:rPr lang="en-US"/>
              <a:pPr/>
              <a:t>27</a:t>
            </a:fld>
            <a:endParaRPr lang="en-US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989327-4FE3-CF4E-9A48-D9D47BC2B15D}" type="slidenum">
              <a:rPr lang="en-US"/>
              <a:pPr/>
              <a:t>28</a:t>
            </a:fld>
            <a:endParaRPr lang="en-US"/>
          </a:p>
        </p:txBody>
      </p:sp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2B4653-855F-DF41-A9C1-920A05705EA2}" type="slidenum">
              <a:rPr lang="en-US"/>
              <a:pPr/>
              <a:t>29</a:t>
            </a:fld>
            <a:endParaRPr lang="en-US"/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28A1AB-7DC2-0C46-BD22-97828C5E60EB}" type="slidenum">
              <a:rPr lang="en-US"/>
              <a:pPr/>
              <a:t>30</a:t>
            </a:fld>
            <a:endParaRPr 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029D97-7828-FE41-9D79-A3A71B9BC055}" type="slidenum">
              <a:rPr lang="en-US"/>
              <a:pPr/>
              <a:t>31</a:t>
            </a:fld>
            <a:endParaRPr lang="en-US"/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A27362-2B1F-2B4D-AED7-F37E8FDEDD83}" type="slidenum">
              <a:rPr lang="en-US"/>
              <a:pPr/>
              <a:t>32</a:t>
            </a:fld>
            <a:endParaRPr lang="en-US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9DA148-B1AA-8F4C-9926-5695969ECC8D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D0FA36-0EF0-6C49-9179-468894324DE1}" type="slidenum">
              <a:rPr lang="en-US"/>
              <a:pPr/>
              <a:t>33</a:t>
            </a:fld>
            <a:endParaRPr lang="en-US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781902-884B-244C-A9E1-2B09BDEE2EDB}" type="slidenum">
              <a:rPr lang="en-US"/>
              <a:pPr/>
              <a:t>34</a:t>
            </a:fld>
            <a:endParaRPr lang="en-US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traditional network traffic representations inherently limit flexibility to minimize cost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netflow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or are too costly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pcap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Challenges of transitioning from a lab to real world</a:t>
            </a:r>
          </a:p>
          <a:p>
            <a:endParaRPr lang="en-US" dirty="0"/>
          </a:p>
          <a:p>
            <a:r>
              <a:rPr lang="en-US" dirty="0"/>
              <a:t>Existing traffic representations. A cost is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92C2A-69AA-EE43-A291-BE91D273D72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5261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side: exploration of representations, critical to maximize performance</a:t>
            </a:r>
          </a:p>
          <a:p>
            <a:endParaRPr lang="en-US" dirty="0"/>
          </a:p>
          <a:p>
            <a:r>
              <a:rPr lang="en-US" dirty="0"/>
              <a:t>Right side: but we have to account possible constraints of possible hardware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26E1E1-3A22-9642-A2CC-C44AB2FE911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731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6065AD-F425-D747-8688-2C5BAF6C1908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51210D-0344-C143-A83F-1D6801CA9417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108" eaLnBrk="0" hangingPunct="0"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336197" indent="-36886175" defTabSz="914108" eaLnBrk="0" hangingPunct="0"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eaLnBrk="0" hangingPunct="0"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eaLnBrk="0" hangingPunct="0"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eaLnBrk="0" hangingPunct="0"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0022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00044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50066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00088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9975FEF4-51DA-4447-AF7F-B1C5F2DD517B}" type="slidenum">
              <a:rPr lang="en-US" sz="1200" smtClean="0"/>
              <a:pPr eaLnBrk="1" hangingPunct="1">
                <a:defRPr/>
              </a:pPr>
              <a:t>8</a:t>
            </a:fld>
            <a:endParaRPr lang="en-US" sz="120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problem was never easy, but it’s getting more challenging!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4EA28-B458-4E46-B9F4-997E5D068A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044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108" eaLnBrk="0" hangingPunct="0"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336197" indent="-36886175" defTabSz="914108" eaLnBrk="0" hangingPunct="0"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eaLnBrk="0" hangingPunct="0"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eaLnBrk="0" hangingPunct="0"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eaLnBrk="0" hangingPunct="0"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0022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00044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50066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00088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91AA1965-AA0C-B041-BAE2-21873A58B545}" type="slidenum">
              <a:rPr lang="en-US" sz="1200" smtClean="0"/>
              <a:pPr eaLnBrk="1" hangingPunct="1">
                <a:defRPr/>
              </a:pPr>
              <a:t>16</a:t>
            </a:fld>
            <a:endParaRPr lang="en-US" sz="120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336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108" eaLnBrk="0" hangingPunct="0"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336197" indent="-36886175" defTabSz="914108" eaLnBrk="0" hangingPunct="0"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eaLnBrk="0" hangingPunct="0"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eaLnBrk="0" hangingPunct="0"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eaLnBrk="0" hangingPunct="0"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0022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00044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50066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00088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A0482EA0-3196-0645-8276-F8B8A4B2445A}" type="slidenum">
              <a:rPr lang="en-US" sz="1200" smtClean="0"/>
              <a:pPr eaLnBrk="1" hangingPunct="1">
                <a:defRPr/>
              </a:pPr>
              <a:t>17</a:t>
            </a:fld>
            <a:endParaRPr lang="en-US" sz="120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5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F76BB8-684F-184A-A992-493A70A8DF9A}" type="slidenum">
              <a:rPr lang="en-US"/>
              <a:pPr/>
              <a:t>18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0C042-A0D1-024E-9A9A-892557BE68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ADD4D-1390-E94C-91EF-C0AE0D0386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96B88-C795-EA46-8831-F7C10D342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12/20/24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641A2-9F5A-8248-97B4-D98C8464E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B65F4-135E-FD48-9984-FD3A6AFE5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90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9D4B-86C7-084B-90CD-8FA47323A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9146CF-4063-104D-848E-033361B78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3E173-D468-CD43-B368-25428B3CA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12/20/24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143FF-B672-954A-8903-1B24B4E1A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E90F4-640D-7849-A431-28138E433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595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1DA319-6007-674B-98CA-56701FCFB4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F40784-3C97-4347-A45E-66233D83DC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99345D-DD3D-BB44-BF96-55AC6657C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12/20/24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356CC-F8DB-3040-81B0-1B20AE7B8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6C0B0-EF1E-4D49-B6C9-5A55CA331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0222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902300"/>
            <a:ext cx="8520600" cy="3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marL="914378" lvl="1" indent="-317492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566" lvl="2" indent="-317492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754" lvl="3" indent="-317492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5943" lvl="4" indent="-317492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132" lvl="5" indent="-317492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320" lvl="6" indent="-317492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509" lvl="7" indent="-317492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697" lvl="8" indent="-317492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90151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2F0E6-35EF-6D4F-A7CE-78883C21C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E596D-4247-7F43-B1CE-8BF8BD86B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B982A-66C7-3C40-BC19-562A5F69E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12/20/24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8E62E-5118-1946-9B06-078BF26DD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AB116-4A33-834B-9B10-08D34149A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47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0D564-DC4D-5446-9FFC-D63F5FABB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10FD8-EEAE-794B-9144-D5CDE8036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FCFA4-1755-BA47-902C-D7E0744B4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12/20/24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333F9-E117-1F46-94EF-E00092172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38AD1-5095-C048-885F-8B4E283F9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00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88D62-D13D-C240-A9A6-EEC42B190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56A4C-2AF1-D74D-9A56-5E8E7D57BE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E3D1F9-BE16-944A-985B-0BED81D05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B66B29-D150-7440-BF82-A4AD1FD98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12/20/24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7F53FA-8292-A64F-BB30-93626CE49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C92756-1AFF-5C44-A580-E7E28BF65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31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F88FF-9972-C84C-8E2E-F4D9DC696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23DD30-C06A-304B-BD04-05DCA9C30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3FC931-AF5D-AC4E-9C88-A9E16EDF31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7A7034-08C6-5348-9829-18E5649CFA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5C8D90-594A-A74E-92FF-57BBFFE49F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A8979A-64B0-CC42-944B-75DB7323F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12/20/24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607191-6180-964E-896B-3A44E2397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4A8304-5011-354C-8E54-D49170BE2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666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DA051-07E1-9941-A48F-9A8A7661D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BEFA18-F8EF-CB43-A205-8EB1DF0F7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12/20/24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796C34-2EE4-F648-B015-F99AF3E68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E39C56-2F85-224A-9EBF-3622B699B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961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39D773-9900-8945-A09E-65D9F5273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12/20/24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19C262-FC13-774E-885F-6784602D4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03A355-7CE4-7E40-A986-20136A3DA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623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1DA05-3A6C-6640-88E5-475A79B1C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D1B43-51C2-0645-8AFC-A519EAFC8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23E076-57F8-794A-A6E2-317D3F4827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3B4684-3489-3C47-9436-A88B09D89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12/20/24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89EAF6-C24F-CA4B-9ADA-B7921E8CD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79AFD3-AF3D-E64D-9038-6B7D4F566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367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DB85-0A4B-9E43-8E0F-B8234FCD3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7FE2FA-EE8C-624D-A65C-ECC71263EA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E2C3B7-073A-1544-8C89-82B389AA20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A69C3-772A-F841-9857-D44211016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12/20/24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FB06C7-D4B3-0B43-BF34-89AF805BC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516A1E-D7C3-C34B-9419-DCD909ED9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400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80E0DD-1507-6B47-98F3-2193F87AC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B0BCC2-B75D-3D4D-A61B-8F0BE6F45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CFF32-0C48-F348-9827-DE7DE5C598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A5E26F-99F5-6042-9D19-5B565D0B360D}" type="datetimeFigureOut">
              <a:rPr lang="en-US" smtClean="0"/>
              <a:t>12/20/24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64BDD-913F-0742-9DEE-0A7D579C67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69A64-3F6E-3349-9BEE-AB6CC50FA4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135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F710B-9BFD-AD4E-8A62-A7500E20A7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 for Computer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C15F90-D55C-CC43-8C63-FDA27F7FBD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Nick Feamster</a:t>
            </a:r>
            <a:br>
              <a:rPr lang="en-US" dirty="0"/>
            </a:br>
            <a:r>
              <a:rPr lang="en-US" dirty="0"/>
              <a:t>University of Chicago</a:t>
            </a:r>
          </a:p>
        </p:txBody>
      </p:sp>
    </p:spTree>
    <p:extLst>
      <p:ext uri="{BB962C8B-B14F-4D97-AF65-F5344CB8AC3E}">
        <p14:creationId xmlns:p14="http://schemas.microsoft.com/office/powerpoint/2010/main" val="1595867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768013-1D0F-8045-90F6-3685DCFB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Measurement Tasks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0FBF3B-E35E-9B4D-9A9B-1398A839A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reachability (ping)</a:t>
            </a:r>
          </a:p>
          <a:p>
            <a:endParaRPr lang="en-US" dirty="0"/>
          </a:p>
          <a:p>
            <a:r>
              <a:rPr lang="en-US" dirty="0"/>
              <a:t>Topology discovery (traceroute)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Performance measurement (speed tests, web tests, etc.)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E947BA-B927-FC4C-9742-CAAAD2F21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153646-1AF9-AC4B-91F6-4129912A16AE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00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D322BC-AD8A-AA41-AC0E-4C983E10B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520" y="0"/>
            <a:ext cx="5672481" cy="51435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BC58E23-4EA3-784C-8301-F62F5BDF9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06" y="309107"/>
            <a:ext cx="337228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“Speed” Has Many Facets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8C8D86-EC05-3D4A-9510-DAC9F659D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37" y="1702761"/>
            <a:ext cx="3241651" cy="2512450"/>
          </a:xfrm>
        </p:spPr>
        <p:txBody>
          <a:bodyPr>
            <a:normAutofit/>
          </a:bodyPr>
          <a:lstStyle/>
          <a:p>
            <a:r>
              <a:rPr lang="en-US" sz="2800" dirty="0"/>
              <a:t> Throughput </a:t>
            </a:r>
            <a:br>
              <a:rPr lang="en-US" sz="2800" dirty="0"/>
            </a:br>
            <a:r>
              <a:rPr lang="en-US" sz="2800" dirty="0"/>
              <a:t>(up, down)</a:t>
            </a:r>
          </a:p>
          <a:p>
            <a:r>
              <a:rPr lang="en-US" sz="2800" dirty="0"/>
              <a:t> Latency</a:t>
            </a:r>
          </a:p>
          <a:p>
            <a:r>
              <a:rPr lang="en-US" sz="2800" dirty="0"/>
              <a:t> Jitter</a:t>
            </a:r>
          </a:p>
          <a:p>
            <a:r>
              <a:rPr lang="en-US" sz="2800" dirty="0"/>
              <a:t> Packet Loss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9AD4AE-2DB0-E74D-B663-82F51D915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3D0F82-FB13-7641-A581-8BD695B1B8C6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960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F37C84-C3F9-004B-9EEF-899AD84BD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7084"/>
            <a:ext cx="7886700" cy="993775"/>
          </a:xfrm>
        </p:spPr>
        <p:txBody>
          <a:bodyPr/>
          <a:lstStyle/>
          <a:p>
            <a:r>
              <a:rPr lang="en-US" sz="3600" dirty="0"/>
              <a:t>The Device Can be the Bottleneck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BE420E60-B847-B24A-9FEC-7968ADDE0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87FF94-B9F9-4A4B-9252-15946458B55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821184-4829-1D48-9492-1B3052AD0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556" y="997932"/>
            <a:ext cx="4980200" cy="414556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C23A9BF-C381-774A-8C5E-BF7F2AAF6C33}"/>
              </a:ext>
            </a:extLst>
          </p:cNvPr>
          <p:cNvGrpSpPr/>
          <p:nvPr/>
        </p:nvGrpSpPr>
        <p:grpSpPr>
          <a:xfrm>
            <a:off x="2502569" y="1223785"/>
            <a:ext cx="3602599" cy="2406315"/>
            <a:chOff x="2502568" y="1223784"/>
            <a:chExt cx="3602599" cy="240631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4CC563-4147-1C49-92B7-735234F96590}"/>
                </a:ext>
              </a:extLst>
            </p:cNvPr>
            <p:cNvSpPr txBox="1"/>
            <p:nvPr/>
          </p:nvSpPr>
          <p:spPr>
            <a:xfrm>
              <a:off x="2502568" y="1223784"/>
              <a:ext cx="2825702" cy="92333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Older iPhones do not support 802.11ac, so never exceed 100 </a:t>
              </a:r>
              <a:r>
                <a:rPr lang="en-US" dirty="0" err="1">
                  <a:solidFill>
                    <a:srgbClr val="C00000"/>
                  </a:solidFill>
                </a:rPr>
                <a:t>Mbps</a:t>
              </a:r>
              <a:r>
                <a:rPr lang="en-US" dirty="0">
                  <a:solidFill>
                    <a:srgbClr val="C00000"/>
                  </a:solidFill>
                </a:rPr>
                <a:t>!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B375E40-7984-1649-AF92-7E0BCF9C9870}"/>
                </a:ext>
              </a:extLst>
            </p:cNvPr>
            <p:cNvCxnSpPr>
              <a:cxnSpLocks/>
            </p:cNvCxnSpPr>
            <p:nvPr/>
          </p:nvCxnSpPr>
          <p:spPr>
            <a:xfrm>
              <a:off x="3915419" y="2147114"/>
              <a:ext cx="1069092" cy="126297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64D34B1-5BD9-9449-9804-23E8E00980D6}"/>
                </a:ext>
              </a:extLst>
            </p:cNvPr>
            <p:cNvCxnSpPr>
              <a:cxnSpLocks/>
            </p:cNvCxnSpPr>
            <p:nvPr/>
          </p:nvCxnSpPr>
          <p:spPr>
            <a:xfrm>
              <a:off x="3915419" y="2147114"/>
              <a:ext cx="2189748" cy="148298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5D41ECF-D0B1-F748-A806-782A03D14633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3850107" y="2147114"/>
              <a:ext cx="65312" cy="142153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488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1" y="168211"/>
            <a:ext cx="8343899" cy="993775"/>
          </a:xfrm>
        </p:spPr>
        <p:txBody>
          <a:bodyPr>
            <a:noAutofit/>
          </a:bodyPr>
          <a:lstStyle/>
          <a:p>
            <a:r>
              <a:rPr lang="en-US" sz="3200" dirty="0"/>
              <a:t>The Home Network Can Be the Bottleneck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910345" y="3898116"/>
            <a:ext cx="7323308" cy="754801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ctr">
              <a:buNone/>
            </a:pPr>
            <a:r>
              <a:rPr lang="en-US" dirty="0">
                <a:solidFill>
                  <a:srgbClr val="C00000"/>
                </a:solidFill>
              </a:rPr>
              <a:t>Homes with throughput greater than 35 </a:t>
            </a:r>
            <a:r>
              <a:rPr lang="en-US" dirty="0" err="1">
                <a:solidFill>
                  <a:srgbClr val="C00000"/>
                </a:solidFill>
              </a:rPr>
              <a:t>Mbits</a:t>
            </a:r>
            <a:r>
              <a:rPr lang="en-US" dirty="0">
                <a:solidFill>
                  <a:srgbClr val="C00000"/>
                </a:solidFill>
              </a:rPr>
              <a:t>/s almost never see access link bottleneck. (2015)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4091-073E-0C4D-8C80-C010FFFD0A72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853" y="1022376"/>
            <a:ext cx="4286540" cy="287574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rot="10800000" flipV="1">
            <a:off x="3752010" y="1691320"/>
            <a:ext cx="1028568" cy="484748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266295" y="1186309"/>
            <a:ext cx="3702194" cy="9233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Wireless bottlenecks are common, especially as throughput increases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41806" y="2269680"/>
            <a:ext cx="3702194" cy="9233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Access link bottlenecks are rare,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only happens at low throughput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 flipH="1">
            <a:off x="5632667" y="2916012"/>
            <a:ext cx="290763" cy="263980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7232A57-6427-6846-93CF-9B844B62642C}"/>
              </a:ext>
            </a:extLst>
          </p:cNvPr>
          <p:cNvSpPr txBox="1"/>
          <p:nvPr/>
        </p:nvSpPr>
        <p:spPr>
          <a:xfrm>
            <a:off x="1621276" y="4652916"/>
            <a:ext cx="5901447" cy="5078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 err="1"/>
              <a:t>Sundaresan</a:t>
            </a:r>
            <a:r>
              <a:rPr lang="en-US" sz="900" dirty="0"/>
              <a:t>, S., Feamster, N., &amp; Teixeira, R. (2016, March). Home network or access link? locating last-mile downstream throughput bottlenecks. In </a:t>
            </a:r>
            <a:r>
              <a:rPr lang="en-US" sz="900" i="1" dirty="0"/>
              <a:t>International Conference on Passive and Active Network Measurement</a:t>
            </a:r>
            <a:r>
              <a:rPr lang="en-US" sz="900" dirty="0"/>
              <a:t> (pp. 111-123).</a:t>
            </a:r>
          </a:p>
        </p:txBody>
      </p:sp>
    </p:spTree>
    <p:extLst>
      <p:ext uri="{BB962C8B-B14F-4D97-AF65-F5344CB8AC3E}">
        <p14:creationId xmlns:p14="http://schemas.microsoft.com/office/powerpoint/2010/main" val="185960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 animBg="1"/>
      <p:bldP spid="11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3FC98-9B93-A641-9763-15C05423D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6" y="273356"/>
            <a:ext cx="9431336" cy="993775"/>
          </a:xfrm>
        </p:spPr>
        <p:txBody>
          <a:bodyPr>
            <a:noAutofit/>
          </a:bodyPr>
          <a:lstStyle/>
          <a:p>
            <a:r>
              <a:rPr lang="en-US" sz="4000" dirty="0"/>
              <a:t>As Speeds Get Faster, </a:t>
            </a:r>
            <a:br>
              <a:rPr lang="en-US" sz="4000" dirty="0"/>
            </a:br>
            <a:r>
              <a:rPr lang="en-US" sz="4000" dirty="0"/>
              <a:t>Speed Testing Gets Harder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CEEF3-CACC-5447-BF08-432BE5FE5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616" y="1530254"/>
            <a:ext cx="4763141" cy="3394472"/>
          </a:xfrm>
        </p:spPr>
        <p:txBody>
          <a:bodyPr>
            <a:normAutofit/>
          </a:bodyPr>
          <a:lstStyle/>
          <a:p>
            <a:r>
              <a:rPr lang="en-US" dirty="0"/>
              <a:t> Measuring access links is </a:t>
            </a:r>
            <a:br>
              <a:rPr lang="en-US" dirty="0"/>
            </a:br>
            <a:r>
              <a:rPr lang="en-US" dirty="0"/>
              <a:t> getting harder.</a:t>
            </a:r>
          </a:p>
          <a:p>
            <a:r>
              <a:rPr lang="en-US" dirty="0"/>
              <a:t> Conventional tests take </a:t>
            </a:r>
            <a:br>
              <a:rPr lang="en-US" dirty="0"/>
            </a:br>
            <a:r>
              <a:rPr lang="en-US" dirty="0"/>
              <a:t> more data.</a:t>
            </a:r>
          </a:p>
          <a:p>
            <a:r>
              <a:rPr lang="en-US" dirty="0"/>
              <a:t> Bottlenecks are moving </a:t>
            </a:r>
            <a:br>
              <a:rPr lang="en-US" dirty="0"/>
            </a:br>
            <a:r>
              <a:rPr lang="en-US" dirty="0"/>
              <a:t> elsewhere.</a:t>
            </a:r>
          </a:p>
          <a:p>
            <a:r>
              <a:rPr lang="en-US" dirty="0"/>
              <a:t> Apps don’t saturate the </a:t>
            </a:r>
            <a:br>
              <a:rPr lang="en-US" dirty="0"/>
            </a:br>
            <a:r>
              <a:rPr lang="en-US" dirty="0"/>
              <a:t> access network capacity.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54A521-1CA8-0F46-8CCF-CB2D1B943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3D0F82-FB13-7641-A581-8BD695B1B8C6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FDF3CF-4A29-2243-BB54-02F3ACD16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469" y="1426625"/>
            <a:ext cx="4436916" cy="360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146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11660-70B9-F247-B4B3-E7B6E543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47270"/>
            <a:ext cx="7886700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Optional Hands-On: </a:t>
            </a:r>
            <a:br>
              <a:rPr lang="en-US" dirty="0"/>
            </a:br>
            <a:r>
              <a:rPr lang="en-US" dirty="0"/>
              <a:t>Measuring Paths with Traceroute</a:t>
            </a:r>
          </a:p>
        </p:txBody>
      </p:sp>
    </p:spTree>
    <p:extLst>
      <p:ext uri="{BB962C8B-B14F-4D97-AF65-F5344CB8AC3E}">
        <p14:creationId xmlns:p14="http://schemas.microsoft.com/office/powerpoint/2010/main" val="4187334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latin typeface="Arial" charset="0"/>
                <a:ea typeface="ＭＳ Ｐゴシック" charset="0"/>
              </a:rPr>
              <a:t>How Traceroute Works</a:t>
            </a:r>
          </a:p>
        </p:txBody>
      </p:sp>
      <p:sp>
        <p:nvSpPr>
          <p:cNvPr id="36868" name="Rectangle 3"/>
          <p:cNvSpPr>
            <a:spLocks noGrp="1" noChangeArrowheads="1"/>
          </p:cNvSpPr>
          <p:nvPr>
            <p:ph idx="1"/>
          </p:nvPr>
        </p:nvSpPr>
        <p:spPr>
          <a:xfrm>
            <a:off x="1485900" y="1200150"/>
            <a:ext cx="61722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latin typeface="Arial" charset="0"/>
                <a:ea typeface="ＭＳ Ｐゴシック" charset="0"/>
              </a:rPr>
              <a:t>Send packets with increasing TTL values</a:t>
            </a:r>
          </a:p>
          <a:p>
            <a:pPr eaLnBrk="1" hangingPunct="1"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36866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28448794" indent="-28105894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028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96FB9675-4AA2-3D4E-AADD-55C44721365C}" type="slidenum">
              <a:rPr lang="en-US" sz="1050"/>
              <a:pPr eaLnBrk="1" hangingPunct="1">
                <a:defRPr/>
              </a:pPr>
              <a:t>16</a:t>
            </a:fld>
            <a:endParaRPr lang="en-US" sz="1050"/>
          </a:p>
        </p:txBody>
      </p:sp>
      <p:sp>
        <p:nvSpPr>
          <p:cNvPr id="26628" name="Text Box 15"/>
          <p:cNvSpPr txBox="1">
            <a:spLocks noChangeArrowheads="1"/>
          </p:cNvSpPr>
          <p:nvPr/>
        </p:nvSpPr>
        <p:spPr bwMode="auto">
          <a:xfrm>
            <a:off x="2286000" y="2914650"/>
            <a:ext cx="11430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500">
                <a:solidFill>
                  <a:schemeClr val="accent2"/>
                </a:solidFill>
                <a:latin typeface="Tahoma" charset="0"/>
              </a:rPr>
              <a:t>ICMP </a:t>
            </a:r>
            <a:r>
              <a:rPr lang="ja-JP" altLang="en-US" sz="1500">
                <a:solidFill>
                  <a:schemeClr val="accent2"/>
                </a:solidFill>
                <a:latin typeface="Tahoma" charset="0"/>
              </a:rPr>
              <a:t>“</a:t>
            </a:r>
            <a:r>
              <a:rPr lang="en-US" altLang="ja-JP" sz="1500">
                <a:solidFill>
                  <a:schemeClr val="accent2"/>
                </a:solidFill>
                <a:latin typeface="Tahoma" charset="0"/>
              </a:rPr>
              <a:t>time exceeded</a:t>
            </a:r>
            <a:endParaRPr lang="en-US" sz="1500">
              <a:solidFill>
                <a:schemeClr val="accent2"/>
              </a:solidFill>
              <a:latin typeface="Tahoma" charset="0"/>
            </a:endParaRPr>
          </a:p>
        </p:txBody>
      </p:sp>
      <p:sp>
        <p:nvSpPr>
          <p:cNvPr id="26629" name="Oval 16"/>
          <p:cNvSpPr>
            <a:spLocks noChangeArrowheads="1"/>
          </p:cNvSpPr>
          <p:nvPr/>
        </p:nvSpPr>
        <p:spPr bwMode="auto">
          <a:xfrm>
            <a:off x="2457450" y="2343150"/>
            <a:ext cx="342900" cy="342900"/>
          </a:xfrm>
          <a:prstGeom prst="ellipse">
            <a:avLst/>
          </a:prstGeom>
          <a:solidFill>
            <a:srgbClr val="F2F4A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6630" name="Oval 17"/>
          <p:cNvSpPr>
            <a:spLocks noChangeArrowheads="1"/>
          </p:cNvSpPr>
          <p:nvPr/>
        </p:nvSpPr>
        <p:spPr bwMode="auto">
          <a:xfrm>
            <a:off x="3657600" y="2343150"/>
            <a:ext cx="342900" cy="342900"/>
          </a:xfrm>
          <a:prstGeom prst="ellipse">
            <a:avLst/>
          </a:prstGeom>
          <a:solidFill>
            <a:srgbClr val="F2F4A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6631" name="Oval 18"/>
          <p:cNvSpPr>
            <a:spLocks noChangeArrowheads="1"/>
          </p:cNvSpPr>
          <p:nvPr/>
        </p:nvSpPr>
        <p:spPr bwMode="auto">
          <a:xfrm>
            <a:off x="4857750" y="2343150"/>
            <a:ext cx="342900" cy="342900"/>
          </a:xfrm>
          <a:prstGeom prst="ellipse">
            <a:avLst/>
          </a:prstGeom>
          <a:solidFill>
            <a:srgbClr val="F2F4A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6632" name="Oval 19"/>
          <p:cNvSpPr>
            <a:spLocks noChangeArrowheads="1"/>
          </p:cNvSpPr>
          <p:nvPr/>
        </p:nvSpPr>
        <p:spPr bwMode="auto">
          <a:xfrm>
            <a:off x="6229350" y="2343150"/>
            <a:ext cx="342900" cy="342900"/>
          </a:xfrm>
          <a:prstGeom prst="ellipse">
            <a:avLst/>
          </a:prstGeom>
          <a:solidFill>
            <a:srgbClr val="F2F4A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6633" name="Freeform 20"/>
          <p:cNvSpPr>
            <a:spLocks/>
          </p:cNvSpPr>
          <p:nvPr/>
        </p:nvSpPr>
        <p:spPr bwMode="auto">
          <a:xfrm>
            <a:off x="2743200" y="2171700"/>
            <a:ext cx="1028700" cy="171450"/>
          </a:xfrm>
          <a:custGeom>
            <a:avLst/>
            <a:gdLst>
              <a:gd name="T0" fmla="*/ 0 w 864"/>
              <a:gd name="T1" fmla="*/ 2147483647 h 144"/>
              <a:gd name="T2" fmla="*/ 2147483647 w 864"/>
              <a:gd name="T3" fmla="*/ 0 h 144"/>
              <a:gd name="T4" fmla="*/ 2147483647 w 864"/>
              <a:gd name="T5" fmla="*/ 2147483647 h 144"/>
              <a:gd name="T6" fmla="*/ 0 60000 65536"/>
              <a:gd name="T7" fmla="*/ 0 60000 65536"/>
              <a:gd name="T8" fmla="*/ 0 60000 65536"/>
              <a:gd name="T9" fmla="*/ 0 w 864"/>
              <a:gd name="T10" fmla="*/ 0 h 144"/>
              <a:gd name="T11" fmla="*/ 864 w 86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64" h="144">
                <a:moveTo>
                  <a:pt x="0" y="144"/>
                </a:moveTo>
                <a:cubicBezTo>
                  <a:pt x="144" y="72"/>
                  <a:pt x="288" y="0"/>
                  <a:pt x="432" y="0"/>
                </a:cubicBezTo>
                <a:cubicBezTo>
                  <a:pt x="576" y="0"/>
                  <a:pt x="720" y="72"/>
                  <a:pt x="864" y="144"/>
                </a:cubicBezTo>
              </a:path>
            </a:pathLst>
          </a:cu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6634" name="Freeform 21"/>
          <p:cNvSpPr>
            <a:spLocks/>
          </p:cNvSpPr>
          <p:nvPr/>
        </p:nvSpPr>
        <p:spPr bwMode="auto">
          <a:xfrm>
            <a:off x="2686050" y="2000250"/>
            <a:ext cx="2228850" cy="342900"/>
          </a:xfrm>
          <a:custGeom>
            <a:avLst/>
            <a:gdLst>
              <a:gd name="T0" fmla="*/ 0 w 864"/>
              <a:gd name="T1" fmla="*/ 2147483647 h 144"/>
              <a:gd name="T2" fmla="*/ 2147483647 w 864"/>
              <a:gd name="T3" fmla="*/ 0 h 144"/>
              <a:gd name="T4" fmla="*/ 2147483647 w 864"/>
              <a:gd name="T5" fmla="*/ 2147483647 h 144"/>
              <a:gd name="T6" fmla="*/ 0 60000 65536"/>
              <a:gd name="T7" fmla="*/ 0 60000 65536"/>
              <a:gd name="T8" fmla="*/ 0 60000 65536"/>
              <a:gd name="T9" fmla="*/ 0 w 864"/>
              <a:gd name="T10" fmla="*/ 0 h 144"/>
              <a:gd name="T11" fmla="*/ 864 w 86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64" h="144">
                <a:moveTo>
                  <a:pt x="0" y="144"/>
                </a:moveTo>
                <a:cubicBezTo>
                  <a:pt x="144" y="72"/>
                  <a:pt x="288" y="0"/>
                  <a:pt x="432" y="0"/>
                </a:cubicBezTo>
                <a:cubicBezTo>
                  <a:pt x="576" y="0"/>
                  <a:pt x="720" y="72"/>
                  <a:pt x="864" y="144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6635" name="Freeform 22"/>
          <p:cNvSpPr>
            <a:spLocks/>
          </p:cNvSpPr>
          <p:nvPr/>
        </p:nvSpPr>
        <p:spPr bwMode="auto">
          <a:xfrm>
            <a:off x="2628900" y="1771650"/>
            <a:ext cx="3600450" cy="571500"/>
          </a:xfrm>
          <a:custGeom>
            <a:avLst/>
            <a:gdLst>
              <a:gd name="T0" fmla="*/ 0 w 864"/>
              <a:gd name="T1" fmla="*/ 2147483647 h 144"/>
              <a:gd name="T2" fmla="*/ 2147483647 w 864"/>
              <a:gd name="T3" fmla="*/ 0 h 144"/>
              <a:gd name="T4" fmla="*/ 2147483647 w 864"/>
              <a:gd name="T5" fmla="*/ 2147483647 h 144"/>
              <a:gd name="T6" fmla="*/ 0 60000 65536"/>
              <a:gd name="T7" fmla="*/ 0 60000 65536"/>
              <a:gd name="T8" fmla="*/ 0 60000 65536"/>
              <a:gd name="T9" fmla="*/ 0 w 864"/>
              <a:gd name="T10" fmla="*/ 0 h 144"/>
              <a:gd name="T11" fmla="*/ 864 w 86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64" h="144">
                <a:moveTo>
                  <a:pt x="0" y="144"/>
                </a:moveTo>
                <a:cubicBezTo>
                  <a:pt x="144" y="72"/>
                  <a:pt x="288" y="0"/>
                  <a:pt x="432" y="0"/>
                </a:cubicBezTo>
                <a:cubicBezTo>
                  <a:pt x="576" y="0"/>
                  <a:pt x="720" y="72"/>
                  <a:pt x="864" y="144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6636" name="Text Box 23"/>
          <p:cNvSpPr txBox="1">
            <a:spLocks noChangeArrowheads="1"/>
          </p:cNvSpPr>
          <p:nvPr/>
        </p:nvSpPr>
        <p:spPr bwMode="auto">
          <a:xfrm>
            <a:off x="2857500" y="2228850"/>
            <a:ext cx="7429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500">
                <a:solidFill>
                  <a:schemeClr val="accent2"/>
                </a:solidFill>
                <a:latin typeface="Tahoma" charset="0"/>
              </a:rPr>
              <a:t>TTL=1</a:t>
            </a:r>
          </a:p>
        </p:txBody>
      </p:sp>
      <p:sp>
        <p:nvSpPr>
          <p:cNvPr id="26637" name="Text Box 24"/>
          <p:cNvSpPr txBox="1">
            <a:spLocks noChangeArrowheads="1"/>
          </p:cNvSpPr>
          <p:nvPr/>
        </p:nvSpPr>
        <p:spPr bwMode="auto">
          <a:xfrm>
            <a:off x="4057650" y="2228850"/>
            <a:ext cx="7429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500">
                <a:solidFill>
                  <a:srgbClr val="FF0000"/>
                </a:solidFill>
                <a:latin typeface="Tahoma" charset="0"/>
              </a:rPr>
              <a:t>TTL=2</a:t>
            </a:r>
          </a:p>
        </p:txBody>
      </p:sp>
      <p:sp>
        <p:nvSpPr>
          <p:cNvPr id="26638" name="Text Box 25"/>
          <p:cNvSpPr txBox="1">
            <a:spLocks noChangeArrowheads="1"/>
          </p:cNvSpPr>
          <p:nvPr/>
        </p:nvSpPr>
        <p:spPr bwMode="auto">
          <a:xfrm>
            <a:off x="5372100" y="2228850"/>
            <a:ext cx="7429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500">
                <a:latin typeface="Tahoma" charset="0"/>
              </a:rPr>
              <a:t>TTL=3</a:t>
            </a:r>
          </a:p>
        </p:txBody>
      </p:sp>
      <p:sp>
        <p:nvSpPr>
          <p:cNvPr id="26639" name="Freeform 26"/>
          <p:cNvSpPr>
            <a:spLocks/>
          </p:cNvSpPr>
          <p:nvPr/>
        </p:nvSpPr>
        <p:spPr bwMode="auto">
          <a:xfrm>
            <a:off x="2686050" y="2686050"/>
            <a:ext cx="1143000" cy="114300"/>
          </a:xfrm>
          <a:custGeom>
            <a:avLst/>
            <a:gdLst>
              <a:gd name="T0" fmla="*/ 2147483647 w 960"/>
              <a:gd name="T1" fmla="*/ 0 h 96"/>
              <a:gd name="T2" fmla="*/ 2147483647 w 960"/>
              <a:gd name="T3" fmla="*/ 2147483647 h 96"/>
              <a:gd name="T4" fmla="*/ 0 w 960"/>
              <a:gd name="T5" fmla="*/ 0 h 96"/>
              <a:gd name="T6" fmla="*/ 0 60000 65536"/>
              <a:gd name="T7" fmla="*/ 0 60000 65536"/>
              <a:gd name="T8" fmla="*/ 0 60000 65536"/>
              <a:gd name="T9" fmla="*/ 0 w 960"/>
              <a:gd name="T10" fmla="*/ 0 h 96"/>
              <a:gd name="T11" fmla="*/ 960 w 960"/>
              <a:gd name="T12" fmla="*/ 96 h 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60" h="96">
                <a:moveTo>
                  <a:pt x="960" y="0"/>
                </a:moveTo>
                <a:cubicBezTo>
                  <a:pt x="776" y="48"/>
                  <a:pt x="592" y="96"/>
                  <a:pt x="432" y="96"/>
                </a:cubicBezTo>
                <a:cubicBezTo>
                  <a:pt x="272" y="96"/>
                  <a:pt x="136" y="48"/>
                  <a:pt x="0" y="0"/>
                </a:cubicBezTo>
              </a:path>
            </a:pathLst>
          </a:custGeom>
          <a:noFill/>
          <a:ln w="9525" cap="rnd">
            <a:solidFill>
              <a:schemeClr val="accent2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6640" name="Rectangle 27"/>
          <p:cNvSpPr>
            <a:spLocks noChangeArrowheads="1"/>
          </p:cNvSpPr>
          <p:nvPr/>
        </p:nvSpPr>
        <p:spPr bwMode="auto">
          <a:xfrm>
            <a:off x="1485900" y="3771900"/>
            <a:ext cx="6515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57175" indent="-257175">
              <a:spcBef>
                <a:spcPct val="20000"/>
              </a:spcBef>
              <a:buFontTx/>
              <a:buChar char="•"/>
            </a:pPr>
            <a:r>
              <a:rPr lang="en-US" sz="2100"/>
              <a:t>Nodes along IP layer path decrement TTL</a:t>
            </a:r>
          </a:p>
          <a:p>
            <a:pPr marL="257175" indent="-257175">
              <a:spcBef>
                <a:spcPct val="20000"/>
              </a:spcBef>
              <a:buFontTx/>
              <a:buChar char="•"/>
            </a:pPr>
            <a:r>
              <a:rPr lang="en-US" sz="2100"/>
              <a:t>When TTL=0, nodes return </a:t>
            </a:r>
            <a:r>
              <a:rPr lang="ja-JP" altLang="en-US" sz="2100"/>
              <a:t>“</a:t>
            </a:r>
            <a:r>
              <a:rPr lang="en-US" altLang="ja-JP" sz="2100"/>
              <a:t>time exceeded</a:t>
            </a:r>
            <a:r>
              <a:rPr lang="ja-JP" altLang="en-US" sz="2100"/>
              <a:t>”</a:t>
            </a:r>
            <a:r>
              <a:rPr lang="en-US" altLang="ja-JP" sz="2100"/>
              <a:t> message</a:t>
            </a:r>
          </a:p>
          <a:p>
            <a:pPr marL="257175" indent="-257175">
              <a:spcBef>
                <a:spcPct val="20000"/>
              </a:spcBef>
              <a:buFontTx/>
              <a:buChar char="•"/>
            </a:pPr>
            <a:endParaRPr lang="en-US" sz="2100"/>
          </a:p>
        </p:txBody>
      </p:sp>
    </p:spTree>
    <p:extLst>
      <p:ext uri="{BB962C8B-B14F-4D97-AF65-F5344CB8AC3E}">
        <p14:creationId xmlns:p14="http://schemas.microsoft.com/office/powerpoint/2010/main" val="3149893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latin typeface="Arial" charset="0"/>
                <a:ea typeface="ＭＳ Ｐゴシック" charset="0"/>
              </a:rPr>
              <a:t>Problems with Traceroute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idx="1"/>
          </p:nvPr>
        </p:nvSpPr>
        <p:spPr>
          <a:xfrm>
            <a:off x="1485900" y="914401"/>
            <a:ext cx="6172200" cy="3394472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Can’t unambiguously identify one-way outages</a:t>
            </a:r>
          </a:p>
          <a:p>
            <a:pPr lvl="1" eaLnBrk="1" hangingPunct="1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Failure to reach host : failure of </a:t>
            </a:r>
            <a:r>
              <a:rPr lang="en-US" i="1" dirty="0">
                <a:latin typeface="Arial" charset="0"/>
                <a:ea typeface="ＭＳ Ｐゴシック" charset="0"/>
              </a:rPr>
              <a:t>reverse</a:t>
            </a:r>
            <a:r>
              <a:rPr lang="en-US" dirty="0">
                <a:latin typeface="Arial" charset="0"/>
                <a:ea typeface="ＭＳ Ｐゴシック" charset="0"/>
              </a:rPr>
              <a:t> path?</a:t>
            </a:r>
          </a:p>
          <a:p>
            <a:pPr lvl="1" eaLnBrk="1" hangingPunct="1">
              <a:defRPr/>
            </a:pPr>
            <a:endParaRPr lang="en-US" dirty="0">
              <a:latin typeface="Arial" charset="0"/>
              <a:ea typeface="ＭＳ Ｐゴシック" charset="0"/>
            </a:endParaRPr>
          </a:p>
          <a:p>
            <a:pPr eaLnBrk="1" hangingPunct="1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ICMP messages may be filtered or rate-limited</a:t>
            </a:r>
          </a:p>
          <a:p>
            <a:pPr eaLnBrk="1" hangingPunct="1">
              <a:defRPr/>
            </a:pPr>
            <a:endParaRPr lang="en-US" dirty="0">
              <a:latin typeface="Arial" charset="0"/>
              <a:ea typeface="ＭＳ Ｐゴシック" charset="0"/>
            </a:endParaRPr>
          </a:p>
          <a:p>
            <a:pPr eaLnBrk="1" hangingPunct="1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IP address of </a:t>
            </a:r>
            <a:r>
              <a:rPr lang="ja-JP" altLang="en-US" dirty="0">
                <a:latin typeface="Arial" charset="0"/>
                <a:ea typeface="ＭＳ Ｐゴシック" charset="0"/>
              </a:rPr>
              <a:t>“</a:t>
            </a:r>
            <a:r>
              <a:rPr lang="en-US" dirty="0">
                <a:latin typeface="Arial" charset="0"/>
                <a:ea typeface="ＭＳ Ｐゴシック" charset="0"/>
              </a:rPr>
              <a:t>time exceeded</a:t>
            </a:r>
            <a:r>
              <a:rPr lang="ja-JP" altLang="en-US" dirty="0">
                <a:latin typeface="Arial" charset="0"/>
                <a:ea typeface="ＭＳ Ｐゴシック" charset="0"/>
              </a:rPr>
              <a:t>”</a:t>
            </a:r>
            <a:r>
              <a:rPr lang="en-US" dirty="0">
                <a:latin typeface="Arial" charset="0"/>
                <a:ea typeface="ＭＳ Ｐゴシック" charset="0"/>
              </a:rPr>
              <a:t> packet may be the</a:t>
            </a:r>
            <a:r>
              <a:rPr lang="en-US" i="1" dirty="0">
                <a:latin typeface="Arial" charset="0"/>
                <a:ea typeface="ＭＳ Ｐゴシック" charset="0"/>
              </a:rPr>
              <a:t> outgoing </a:t>
            </a:r>
            <a:r>
              <a:rPr lang="en-US" dirty="0">
                <a:latin typeface="Arial" charset="0"/>
                <a:ea typeface="ＭＳ Ｐゴシック" charset="0"/>
              </a:rPr>
              <a:t>interface of the</a:t>
            </a:r>
            <a:r>
              <a:rPr lang="en-US" i="1" dirty="0">
                <a:latin typeface="Arial" charset="0"/>
                <a:ea typeface="ＭＳ Ｐゴシック" charset="0"/>
              </a:rPr>
              <a:t> return</a:t>
            </a:r>
            <a:r>
              <a:rPr lang="en-US" dirty="0">
                <a:latin typeface="Arial" charset="0"/>
                <a:ea typeface="ＭＳ Ｐゴシック" charset="0"/>
              </a:rPr>
              <a:t> packet</a:t>
            </a:r>
          </a:p>
        </p:txBody>
      </p:sp>
      <p:sp>
        <p:nvSpPr>
          <p:cNvPr id="38914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28448794" indent="-28105894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028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806E031E-31CB-B547-AC13-0AC1937F7F5A}" type="slidenum">
              <a:rPr lang="en-US" sz="1050"/>
              <a:pPr eaLnBrk="1" hangingPunct="1">
                <a:defRPr/>
              </a:pPr>
              <a:t>17</a:t>
            </a:fld>
            <a:endParaRPr lang="en-US" sz="1050"/>
          </a:p>
        </p:txBody>
      </p:sp>
      <p:sp>
        <p:nvSpPr>
          <p:cNvPr id="28676" name="Oval 4"/>
          <p:cNvSpPr>
            <a:spLocks noChangeArrowheads="1"/>
          </p:cNvSpPr>
          <p:nvPr/>
        </p:nvSpPr>
        <p:spPr bwMode="auto">
          <a:xfrm>
            <a:off x="2228850" y="4457700"/>
            <a:ext cx="342900" cy="342900"/>
          </a:xfrm>
          <a:prstGeom prst="ellipse">
            <a:avLst/>
          </a:prstGeom>
          <a:solidFill>
            <a:srgbClr val="F2F4A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8677" name="Oval 5"/>
          <p:cNvSpPr>
            <a:spLocks noChangeArrowheads="1"/>
          </p:cNvSpPr>
          <p:nvPr/>
        </p:nvSpPr>
        <p:spPr bwMode="auto">
          <a:xfrm>
            <a:off x="3429000" y="4457700"/>
            <a:ext cx="342900" cy="342900"/>
          </a:xfrm>
          <a:prstGeom prst="ellipse">
            <a:avLst/>
          </a:prstGeom>
          <a:solidFill>
            <a:srgbClr val="F2F4A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8678" name="Oval 6"/>
          <p:cNvSpPr>
            <a:spLocks noChangeArrowheads="1"/>
          </p:cNvSpPr>
          <p:nvPr/>
        </p:nvSpPr>
        <p:spPr bwMode="auto">
          <a:xfrm>
            <a:off x="4629150" y="4457700"/>
            <a:ext cx="342900" cy="342900"/>
          </a:xfrm>
          <a:prstGeom prst="ellipse">
            <a:avLst/>
          </a:prstGeom>
          <a:solidFill>
            <a:srgbClr val="F2F4A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8679" name="Oval 7"/>
          <p:cNvSpPr>
            <a:spLocks noChangeArrowheads="1"/>
          </p:cNvSpPr>
          <p:nvPr/>
        </p:nvSpPr>
        <p:spPr bwMode="auto">
          <a:xfrm>
            <a:off x="6000750" y="4457700"/>
            <a:ext cx="342900" cy="342900"/>
          </a:xfrm>
          <a:prstGeom prst="ellipse">
            <a:avLst/>
          </a:prstGeom>
          <a:solidFill>
            <a:srgbClr val="F2F4A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8680" name="Freeform 8"/>
          <p:cNvSpPr>
            <a:spLocks/>
          </p:cNvSpPr>
          <p:nvPr/>
        </p:nvSpPr>
        <p:spPr bwMode="auto">
          <a:xfrm>
            <a:off x="2514600" y="4286250"/>
            <a:ext cx="1028700" cy="171450"/>
          </a:xfrm>
          <a:custGeom>
            <a:avLst/>
            <a:gdLst>
              <a:gd name="T0" fmla="*/ 0 w 864"/>
              <a:gd name="T1" fmla="*/ 2147483647 h 144"/>
              <a:gd name="T2" fmla="*/ 2147483647 w 864"/>
              <a:gd name="T3" fmla="*/ 0 h 144"/>
              <a:gd name="T4" fmla="*/ 2147483647 w 864"/>
              <a:gd name="T5" fmla="*/ 2147483647 h 144"/>
              <a:gd name="T6" fmla="*/ 0 60000 65536"/>
              <a:gd name="T7" fmla="*/ 0 60000 65536"/>
              <a:gd name="T8" fmla="*/ 0 60000 65536"/>
              <a:gd name="T9" fmla="*/ 0 w 864"/>
              <a:gd name="T10" fmla="*/ 0 h 144"/>
              <a:gd name="T11" fmla="*/ 864 w 86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64" h="144">
                <a:moveTo>
                  <a:pt x="0" y="144"/>
                </a:moveTo>
                <a:cubicBezTo>
                  <a:pt x="144" y="72"/>
                  <a:pt x="288" y="0"/>
                  <a:pt x="432" y="0"/>
                </a:cubicBezTo>
                <a:cubicBezTo>
                  <a:pt x="576" y="0"/>
                  <a:pt x="720" y="72"/>
                  <a:pt x="864" y="144"/>
                </a:cubicBezTo>
              </a:path>
            </a:pathLst>
          </a:cu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8681" name="Freeform 9"/>
          <p:cNvSpPr>
            <a:spLocks/>
          </p:cNvSpPr>
          <p:nvPr/>
        </p:nvSpPr>
        <p:spPr bwMode="auto">
          <a:xfrm>
            <a:off x="2457450" y="4114800"/>
            <a:ext cx="2228850" cy="342900"/>
          </a:xfrm>
          <a:custGeom>
            <a:avLst/>
            <a:gdLst>
              <a:gd name="T0" fmla="*/ 0 w 864"/>
              <a:gd name="T1" fmla="*/ 2147483647 h 144"/>
              <a:gd name="T2" fmla="*/ 2147483647 w 864"/>
              <a:gd name="T3" fmla="*/ 0 h 144"/>
              <a:gd name="T4" fmla="*/ 2147483647 w 864"/>
              <a:gd name="T5" fmla="*/ 2147483647 h 144"/>
              <a:gd name="T6" fmla="*/ 0 60000 65536"/>
              <a:gd name="T7" fmla="*/ 0 60000 65536"/>
              <a:gd name="T8" fmla="*/ 0 60000 65536"/>
              <a:gd name="T9" fmla="*/ 0 w 864"/>
              <a:gd name="T10" fmla="*/ 0 h 144"/>
              <a:gd name="T11" fmla="*/ 864 w 86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64" h="144">
                <a:moveTo>
                  <a:pt x="0" y="144"/>
                </a:moveTo>
                <a:cubicBezTo>
                  <a:pt x="144" y="72"/>
                  <a:pt x="288" y="0"/>
                  <a:pt x="432" y="0"/>
                </a:cubicBezTo>
                <a:cubicBezTo>
                  <a:pt x="576" y="0"/>
                  <a:pt x="720" y="72"/>
                  <a:pt x="864" y="144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8682" name="Freeform 10"/>
          <p:cNvSpPr>
            <a:spLocks/>
          </p:cNvSpPr>
          <p:nvPr/>
        </p:nvSpPr>
        <p:spPr bwMode="auto">
          <a:xfrm>
            <a:off x="2400300" y="3886200"/>
            <a:ext cx="3600450" cy="571500"/>
          </a:xfrm>
          <a:custGeom>
            <a:avLst/>
            <a:gdLst>
              <a:gd name="T0" fmla="*/ 0 w 864"/>
              <a:gd name="T1" fmla="*/ 2147483647 h 144"/>
              <a:gd name="T2" fmla="*/ 2147483647 w 864"/>
              <a:gd name="T3" fmla="*/ 0 h 144"/>
              <a:gd name="T4" fmla="*/ 2147483647 w 864"/>
              <a:gd name="T5" fmla="*/ 2147483647 h 144"/>
              <a:gd name="T6" fmla="*/ 0 60000 65536"/>
              <a:gd name="T7" fmla="*/ 0 60000 65536"/>
              <a:gd name="T8" fmla="*/ 0 60000 65536"/>
              <a:gd name="T9" fmla="*/ 0 w 864"/>
              <a:gd name="T10" fmla="*/ 0 h 144"/>
              <a:gd name="T11" fmla="*/ 864 w 86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64" h="144">
                <a:moveTo>
                  <a:pt x="0" y="144"/>
                </a:moveTo>
                <a:cubicBezTo>
                  <a:pt x="144" y="72"/>
                  <a:pt x="288" y="0"/>
                  <a:pt x="432" y="0"/>
                </a:cubicBezTo>
                <a:cubicBezTo>
                  <a:pt x="576" y="0"/>
                  <a:pt x="720" y="72"/>
                  <a:pt x="864" y="144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8683" name="Text Box 11"/>
          <p:cNvSpPr txBox="1">
            <a:spLocks noChangeArrowheads="1"/>
          </p:cNvSpPr>
          <p:nvPr/>
        </p:nvSpPr>
        <p:spPr bwMode="auto">
          <a:xfrm>
            <a:off x="2628900" y="4343400"/>
            <a:ext cx="7429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solidFill>
                  <a:schemeClr val="accent2"/>
                </a:solidFill>
                <a:latin typeface="Tahoma" charset="0"/>
              </a:rPr>
              <a:t>TTL=1</a:t>
            </a:r>
          </a:p>
        </p:txBody>
      </p:sp>
      <p:sp>
        <p:nvSpPr>
          <p:cNvPr id="28684" name="Text Box 12"/>
          <p:cNvSpPr txBox="1">
            <a:spLocks noChangeArrowheads="1"/>
          </p:cNvSpPr>
          <p:nvPr/>
        </p:nvSpPr>
        <p:spPr bwMode="auto">
          <a:xfrm>
            <a:off x="3829050" y="4343400"/>
            <a:ext cx="7429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  <a:latin typeface="Tahoma" charset="0"/>
              </a:rPr>
              <a:t>TTL=2</a:t>
            </a:r>
          </a:p>
        </p:txBody>
      </p:sp>
      <p:sp>
        <p:nvSpPr>
          <p:cNvPr id="28685" name="Text Box 13"/>
          <p:cNvSpPr txBox="1">
            <a:spLocks noChangeArrowheads="1"/>
          </p:cNvSpPr>
          <p:nvPr/>
        </p:nvSpPr>
        <p:spPr bwMode="auto">
          <a:xfrm>
            <a:off x="5143500" y="4343400"/>
            <a:ext cx="7429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Tahoma" charset="0"/>
              </a:rPr>
              <a:t>TTL=3</a:t>
            </a:r>
          </a:p>
        </p:txBody>
      </p:sp>
      <p:sp>
        <p:nvSpPr>
          <p:cNvPr id="28686" name="Freeform 14"/>
          <p:cNvSpPr>
            <a:spLocks/>
          </p:cNvSpPr>
          <p:nvPr/>
        </p:nvSpPr>
        <p:spPr bwMode="auto">
          <a:xfrm>
            <a:off x="2457450" y="4800600"/>
            <a:ext cx="1143000" cy="114300"/>
          </a:xfrm>
          <a:custGeom>
            <a:avLst/>
            <a:gdLst>
              <a:gd name="T0" fmla="*/ 2147483647 w 960"/>
              <a:gd name="T1" fmla="*/ 0 h 96"/>
              <a:gd name="T2" fmla="*/ 2147483647 w 960"/>
              <a:gd name="T3" fmla="*/ 2147483647 h 96"/>
              <a:gd name="T4" fmla="*/ 0 w 960"/>
              <a:gd name="T5" fmla="*/ 0 h 96"/>
              <a:gd name="T6" fmla="*/ 0 60000 65536"/>
              <a:gd name="T7" fmla="*/ 0 60000 65536"/>
              <a:gd name="T8" fmla="*/ 0 60000 65536"/>
              <a:gd name="T9" fmla="*/ 0 w 960"/>
              <a:gd name="T10" fmla="*/ 0 h 96"/>
              <a:gd name="T11" fmla="*/ 960 w 960"/>
              <a:gd name="T12" fmla="*/ 96 h 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60" h="96">
                <a:moveTo>
                  <a:pt x="960" y="0"/>
                </a:moveTo>
                <a:cubicBezTo>
                  <a:pt x="776" y="48"/>
                  <a:pt x="592" y="96"/>
                  <a:pt x="432" y="96"/>
                </a:cubicBezTo>
                <a:cubicBezTo>
                  <a:pt x="272" y="96"/>
                  <a:pt x="136" y="48"/>
                  <a:pt x="0" y="0"/>
                </a:cubicBezTo>
              </a:path>
            </a:pathLst>
          </a:custGeom>
          <a:noFill/>
          <a:ln w="9525" cap="rnd">
            <a:solidFill>
              <a:schemeClr val="accent2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57147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1314450" y="1885950"/>
            <a:ext cx="6572250" cy="85725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Part 2:</a:t>
            </a:r>
            <a:br>
              <a:rPr lang="en-US" dirty="0"/>
            </a:br>
            <a:r>
              <a:rPr lang="en-US" dirty="0"/>
              <a:t>Passive Measurement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71E1C-9616-C347-937E-39B1D3B57BAA}" type="slidenum">
              <a:rPr lang="en-US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98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Main Approaches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Packet-level Monitoring</a:t>
            </a:r>
          </a:p>
          <a:p>
            <a:pPr lvl="1"/>
            <a:r>
              <a:rPr lang="en-US"/>
              <a:t>Keep packet-level statistics</a:t>
            </a:r>
          </a:p>
          <a:p>
            <a:pPr lvl="1"/>
            <a:r>
              <a:rPr lang="en-US"/>
              <a:t>Examine (and potentially, log) variety of packet-level statistics.  Essentially, anything in the packet.</a:t>
            </a:r>
          </a:p>
          <a:p>
            <a:pPr lvl="1"/>
            <a:r>
              <a:rPr lang="en-US" b="1">
                <a:solidFill>
                  <a:srgbClr val="FF0000"/>
                </a:solidFill>
              </a:rPr>
              <a:t>Timing</a:t>
            </a:r>
          </a:p>
          <a:p>
            <a:pPr lvl="1"/>
            <a:endParaRPr lang="en-US" b="1">
              <a:solidFill>
                <a:srgbClr val="FF0000"/>
              </a:solidFill>
            </a:endParaRPr>
          </a:p>
          <a:p>
            <a:r>
              <a:rPr lang="en-US"/>
              <a:t>Flow-level Monitoring</a:t>
            </a:r>
          </a:p>
          <a:p>
            <a:pPr lvl="1"/>
            <a:r>
              <a:rPr lang="en-US"/>
              <a:t>Monitor packet-by-packet (though sometimes sampled)</a:t>
            </a:r>
          </a:p>
          <a:p>
            <a:pPr lvl="1"/>
            <a:r>
              <a:rPr lang="en-US"/>
              <a:t>Keep aggregate statistics on a flow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7A626-03D1-CC48-8165-8CF353DD6B78}" type="slidenum">
              <a:rPr lang="en-US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728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84789A-3973-D844-B557-64C2DBF0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637" y="1812769"/>
            <a:ext cx="8763000" cy="85725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Data Acquisition:	</a:t>
            </a:r>
            <a:br>
              <a:rPr lang="en-US" dirty="0"/>
            </a:br>
            <a:r>
              <a:rPr lang="en-US" dirty="0"/>
              <a:t>“You Can’t Improve What You Don’t Measure.”</a:t>
            </a:r>
          </a:p>
        </p:txBody>
      </p:sp>
    </p:spTree>
    <p:extLst>
      <p:ext uri="{BB962C8B-B14F-4D97-AF65-F5344CB8AC3E}">
        <p14:creationId xmlns:p14="http://schemas.microsoft.com/office/powerpoint/2010/main" val="3375550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Traffic Flow Statistics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i="1"/>
              <a:t>Flow monitoring</a:t>
            </a:r>
            <a:r>
              <a:rPr lang="en-US"/>
              <a:t> (</a:t>
            </a:r>
            <a:r>
              <a:rPr lang="en-US" i="1"/>
              <a:t>e.g</a:t>
            </a:r>
            <a:r>
              <a:rPr lang="en-US"/>
              <a:t>., Cisco Netflow)</a:t>
            </a:r>
          </a:p>
          <a:p>
            <a:pPr lvl="1"/>
            <a:r>
              <a:rPr lang="en-US"/>
              <a:t>Statistics about groups of related packets (</a:t>
            </a:r>
            <a:r>
              <a:rPr lang="en-US" i="1"/>
              <a:t>e.g.,</a:t>
            </a:r>
            <a:r>
              <a:rPr lang="en-US"/>
              <a:t> same IP/TCP headers and close in time)</a:t>
            </a:r>
          </a:p>
          <a:p>
            <a:pPr lvl="1"/>
            <a:r>
              <a:rPr lang="en-US"/>
              <a:t>Recording header information, counts, and time</a:t>
            </a:r>
          </a:p>
          <a:p>
            <a:endParaRPr lang="en-US"/>
          </a:p>
          <a:p>
            <a:r>
              <a:rPr lang="en-US"/>
              <a:t>More detail than SNMP, less overhead than packet capture</a:t>
            </a:r>
          </a:p>
          <a:p>
            <a:pPr lvl="1"/>
            <a:r>
              <a:rPr lang="en-US"/>
              <a:t>Typically implemented directly on line card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D2A7F-7DF6-574A-BFBF-655441C95C0A}" type="slidenum">
              <a:rPr lang="en-US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543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flow?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1485900" y="1314451"/>
            <a:ext cx="6172200" cy="2994422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Source IP address</a:t>
            </a:r>
          </a:p>
          <a:p>
            <a:r>
              <a:rPr lang="en-US" b="1" dirty="0">
                <a:solidFill>
                  <a:schemeClr val="accent2"/>
                </a:solidFill>
              </a:rPr>
              <a:t>Destination IP address</a:t>
            </a:r>
          </a:p>
          <a:p>
            <a:r>
              <a:rPr lang="en-US" b="1" dirty="0">
                <a:solidFill>
                  <a:schemeClr val="accent2"/>
                </a:solidFill>
              </a:rPr>
              <a:t>Source port</a:t>
            </a:r>
          </a:p>
          <a:p>
            <a:r>
              <a:rPr lang="en-US" b="1" dirty="0">
                <a:solidFill>
                  <a:schemeClr val="accent2"/>
                </a:solidFill>
              </a:rPr>
              <a:t>Destination port</a:t>
            </a:r>
          </a:p>
          <a:p>
            <a:r>
              <a:rPr lang="en-US" b="1" dirty="0">
                <a:solidFill>
                  <a:schemeClr val="accent2"/>
                </a:solidFill>
              </a:rPr>
              <a:t>Time interval</a:t>
            </a:r>
          </a:p>
          <a:p>
            <a:r>
              <a:rPr lang="en-US" b="1" dirty="0">
                <a:solidFill>
                  <a:schemeClr val="accent2"/>
                </a:solidFill>
              </a:rPr>
              <a:t>Layer 3 protocol type</a:t>
            </a:r>
          </a:p>
          <a:p>
            <a:r>
              <a:rPr lang="en-US" dirty="0"/>
              <a:t>TOS byte (DSCP)</a:t>
            </a:r>
          </a:p>
          <a:p>
            <a:r>
              <a:rPr lang="en-US" dirty="0"/>
              <a:t>Input logical interface (</a:t>
            </a:r>
            <a:r>
              <a:rPr lang="en-US" dirty="0" err="1"/>
              <a:t>ifIndex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1F56-0FFC-4C49-A08D-0DB2D66F7549}" type="slidenum">
              <a:rPr lang="en-US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835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3B936-4A98-DC44-8C19-3FF23107D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Exploring data representations </a:t>
            </a:r>
            <a:r>
              <a:rPr lang="en-US"/>
              <a:t>with Traffic Refinery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E23AC-6BCD-134E-ADB7-0F2276CD2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17A67-4308-2A46-BB4D-BD3409A965A0}" type="slidenum">
              <a:rPr lang="en-FR" smtClean="0"/>
              <a:t>22</a:t>
            </a:fld>
            <a:endParaRPr lang="en-FR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0FA3F53-50AF-E445-869A-8ABC4419B5F3}"/>
              </a:ext>
            </a:extLst>
          </p:cNvPr>
          <p:cNvSpPr>
            <a:spLocks noChangeAspect="1"/>
          </p:cNvSpPr>
          <p:nvPr/>
        </p:nvSpPr>
        <p:spPr>
          <a:xfrm>
            <a:off x="5186101" y="1551664"/>
            <a:ext cx="2794601" cy="8197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A27935F-B27D-A443-A0C9-A72BBDAF60B0}"/>
              </a:ext>
            </a:extLst>
          </p:cNvPr>
          <p:cNvSpPr>
            <a:spLocks/>
          </p:cNvSpPr>
          <p:nvPr/>
        </p:nvSpPr>
        <p:spPr>
          <a:xfrm>
            <a:off x="5186100" y="2561535"/>
            <a:ext cx="2794499" cy="95869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7AE1A86-11D5-C04B-9C6A-5C920676CAA0}"/>
              </a:ext>
            </a:extLst>
          </p:cNvPr>
          <p:cNvSpPr>
            <a:spLocks/>
          </p:cNvSpPr>
          <p:nvPr/>
        </p:nvSpPr>
        <p:spPr>
          <a:xfrm>
            <a:off x="5164638" y="3705776"/>
            <a:ext cx="2815960" cy="6624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Google Shape;437;g7224de41af_0_0">
            <a:extLst>
              <a:ext uri="{FF2B5EF4-FFF2-40B4-BE49-F238E27FC236}">
                <a16:creationId xmlns:a16="http://schemas.microsoft.com/office/drawing/2014/main" id="{6E2A44AB-A5B0-C643-A040-A9B26DB23CB4}"/>
              </a:ext>
            </a:extLst>
          </p:cNvPr>
          <p:cNvSpPr txBox="1"/>
          <p:nvPr/>
        </p:nvSpPr>
        <p:spPr>
          <a:xfrm>
            <a:off x="5127362" y="2540584"/>
            <a:ext cx="1371665" cy="26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Packet Processing</a:t>
            </a:r>
            <a:endParaRPr sz="1200" dirty="0"/>
          </a:p>
        </p:txBody>
      </p:sp>
      <p:sp>
        <p:nvSpPr>
          <p:cNvPr id="9" name="Google Shape;438;g7224de41af_0_0">
            <a:extLst>
              <a:ext uri="{FF2B5EF4-FFF2-40B4-BE49-F238E27FC236}">
                <a16:creationId xmlns:a16="http://schemas.microsoft.com/office/drawing/2014/main" id="{B82375CA-A881-1740-B248-9B49A2C07222}"/>
              </a:ext>
            </a:extLst>
          </p:cNvPr>
          <p:cNvSpPr txBox="1"/>
          <p:nvPr/>
        </p:nvSpPr>
        <p:spPr>
          <a:xfrm>
            <a:off x="5560547" y="4162048"/>
            <a:ext cx="1820576" cy="27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Long Term Storage</a:t>
            </a:r>
            <a:endParaRPr sz="1200" dirty="0"/>
          </a:p>
        </p:txBody>
      </p:sp>
      <p:sp>
        <p:nvSpPr>
          <p:cNvPr id="10" name="Google Shape;433;g7224de41af_0_0">
            <a:extLst>
              <a:ext uri="{FF2B5EF4-FFF2-40B4-BE49-F238E27FC236}">
                <a16:creationId xmlns:a16="http://schemas.microsoft.com/office/drawing/2014/main" id="{3BDBBCD5-0A37-4140-86BA-4E7C268A28E4}"/>
              </a:ext>
            </a:extLst>
          </p:cNvPr>
          <p:cNvSpPr/>
          <p:nvPr/>
        </p:nvSpPr>
        <p:spPr>
          <a:xfrm rot="10800000">
            <a:off x="7807459" y="2032386"/>
            <a:ext cx="329168" cy="16141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20;g7224de41af_0_0">
            <a:extLst>
              <a:ext uri="{FF2B5EF4-FFF2-40B4-BE49-F238E27FC236}">
                <a16:creationId xmlns:a16="http://schemas.microsoft.com/office/drawing/2014/main" id="{96DA965B-D1B3-844D-8B33-FA3DD6CAF9B6}"/>
              </a:ext>
            </a:extLst>
          </p:cNvPr>
          <p:cNvSpPr/>
          <p:nvPr/>
        </p:nvSpPr>
        <p:spPr>
          <a:xfrm>
            <a:off x="6797785" y="1882552"/>
            <a:ext cx="970703" cy="40991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URL / IP Signatures</a:t>
            </a:r>
          </a:p>
        </p:txBody>
      </p:sp>
      <p:cxnSp>
        <p:nvCxnSpPr>
          <p:cNvPr id="12" name="Google Shape;417;g7224de41af_0_0">
            <a:extLst>
              <a:ext uri="{FF2B5EF4-FFF2-40B4-BE49-F238E27FC236}">
                <a16:creationId xmlns:a16="http://schemas.microsoft.com/office/drawing/2014/main" id="{8D6C8D5C-866D-C440-ABF1-BD1A3CF6A696}"/>
              </a:ext>
            </a:extLst>
          </p:cNvPr>
          <p:cNvCxnSpPr>
            <a:cxnSpLocks/>
            <a:endCxn id="13" idx="4"/>
          </p:cNvCxnSpPr>
          <p:nvPr/>
        </p:nvCxnSpPr>
        <p:spPr>
          <a:xfrm flipH="1" flipV="1">
            <a:off x="5912276" y="3068003"/>
            <a:ext cx="4860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" name="Google Shape;427;g7224de41af_0_0">
            <a:extLst>
              <a:ext uri="{FF2B5EF4-FFF2-40B4-BE49-F238E27FC236}">
                <a16:creationId xmlns:a16="http://schemas.microsoft.com/office/drawing/2014/main" id="{9AA0C113-23BB-7C45-B8C9-E62943001FCF}"/>
              </a:ext>
            </a:extLst>
          </p:cNvPr>
          <p:cNvSpPr/>
          <p:nvPr/>
        </p:nvSpPr>
        <p:spPr>
          <a:xfrm>
            <a:off x="5310648" y="2795984"/>
            <a:ext cx="601630" cy="544037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Flow Cache</a:t>
            </a:r>
            <a:endParaRPr sz="1350" dirty="0"/>
          </a:p>
        </p:txBody>
      </p:sp>
      <p:sp>
        <p:nvSpPr>
          <p:cNvPr id="14" name="Google Shape;430;g7224de41af_0_0">
            <a:extLst>
              <a:ext uri="{FF2B5EF4-FFF2-40B4-BE49-F238E27FC236}">
                <a16:creationId xmlns:a16="http://schemas.microsoft.com/office/drawing/2014/main" id="{705F2EA7-50CA-8846-B454-AE519B31EFAF}"/>
              </a:ext>
            </a:extLst>
          </p:cNvPr>
          <p:cNvSpPr txBox="1"/>
          <p:nvPr/>
        </p:nvSpPr>
        <p:spPr>
          <a:xfrm>
            <a:off x="5957501" y="2831345"/>
            <a:ext cx="486000" cy="18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9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D1A3D12-3333-3640-825E-C3AC9297452F}"/>
              </a:ext>
            </a:extLst>
          </p:cNvPr>
          <p:cNvGrpSpPr/>
          <p:nvPr/>
        </p:nvGrpSpPr>
        <p:grpSpPr>
          <a:xfrm>
            <a:off x="6485586" y="2642033"/>
            <a:ext cx="1314463" cy="555075"/>
            <a:chOff x="936257" y="2533006"/>
            <a:chExt cx="1752617" cy="740100"/>
          </a:xfrm>
        </p:grpSpPr>
        <p:sp>
          <p:nvSpPr>
            <p:cNvPr id="16" name="Google Shape;461;g7224de41af_0_0">
              <a:extLst>
                <a:ext uri="{FF2B5EF4-FFF2-40B4-BE49-F238E27FC236}">
                  <a16:creationId xmlns:a16="http://schemas.microsoft.com/office/drawing/2014/main" id="{8830BB2C-A52A-FD4E-9E49-5FB161440843}"/>
                </a:ext>
              </a:extLst>
            </p:cNvPr>
            <p:cNvSpPr/>
            <p:nvPr/>
          </p:nvSpPr>
          <p:spPr>
            <a:xfrm>
              <a:off x="936257" y="2533006"/>
              <a:ext cx="1752617" cy="74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66;g7224de41af_0_0">
              <a:extLst>
                <a:ext uri="{FF2B5EF4-FFF2-40B4-BE49-F238E27FC236}">
                  <a16:creationId xmlns:a16="http://schemas.microsoft.com/office/drawing/2014/main" id="{FBBCD1CA-6C12-9746-B507-5A314B255609}"/>
                </a:ext>
              </a:extLst>
            </p:cNvPr>
            <p:cNvSpPr/>
            <p:nvPr/>
          </p:nvSpPr>
          <p:spPr>
            <a:xfrm>
              <a:off x="1021951" y="2609204"/>
              <a:ext cx="1600297" cy="61001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 based processing </a:t>
              </a:r>
              <a:endParaRPr sz="1200" dirty="0"/>
            </a:p>
          </p:txBody>
        </p:sp>
      </p:grpSp>
      <p:sp>
        <p:nvSpPr>
          <p:cNvPr id="18" name="Google Shape;436;g7224de41af_0_0">
            <a:extLst>
              <a:ext uri="{FF2B5EF4-FFF2-40B4-BE49-F238E27FC236}">
                <a16:creationId xmlns:a16="http://schemas.microsoft.com/office/drawing/2014/main" id="{A441E8A9-1D83-2B4F-8EFB-77E50E44594E}"/>
              </a:ext>
            </a:extLst>
          </p:cNvPr>
          <p:cNvSpPr/>
          <p:nvPr/>
        </p:nvSpPr>
        <p:spPr>
          <a:xfrm>
            <a:off x="6631742" y="3784626"/>
            <a:ext cx="1086262" cy="441917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Permanent DB</a:t>
            </a:r>
            <a:endParaRPr sz="1350" dirty="0"/>
          </a:p>
        </p:txBody>
      </p:sp>
      <p:cxnSp>
        <p:nvCxnSpPr>
          <p:cNvPr id="19" name="Google Shape;444;g7224de41af_0_0">
            <a:extLst>
              <a:ext uri="{FF2B5EF4-FFF2-40B4-BE49-F238E27FC236}">
                <a16:creationId xmlns:a16="http://schemas.microsoft.com/office/drawing/2014/main" id="{3C309345-638E-8744-84FA-0466BD7D01EE}"/>
              </a:ext>
            </a:extLst>
          </p:cNvPr>
          <p:cNvCxnSpPr>
            <a:cxnSpLocks/>
            <a:stCxn id="18" idx="2"/>
            <a:endCxn id="30" idx="3"/>
          </p:cNvCxnSpPr>
          <p:nvPr/>
        </p:nvCxnSpPr>
        <p:spPr>
          <a:xfrm flipH="1">
            <a:off x="6242962" y="4005584"/>
            <a:ext cx="38878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none" w="med" len="med"/>
          </a:ln>
        </p:spPr>
      </p:cxnSp>
      <p:sp>
        <p:nvSpPr>
          <p:cNvPr id="20" name="Google Shape;442;g7224de41af_0_0">
            <a:extLst>
              <a:ext uri="{FF2B5EF4-FFF2-40B4-BE49-F238E27FC236}">
                <a16:creationId xmlns:a16="http://schemas.microsoft.com/office/drawing/2014/main" id="{0D09E9F0-B5EB-1840-A562-3B1F52582559}"/>
              </a:ext>
            </a:extLst>
          </p:cNvPr>
          <p:cNvSpPr/>
          <p:nvPr/>
        </p:nvSpPr>
        <p:spPr>
          <a:xfrm>
            <a:off x="5245067" y="3769752"/>
            <a:ext cx="924122" cy="3439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Stats Collection</a:t>
            </a:r>
            <a:endParaRPr sz="1200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B5BFACE-5C9E-B34D-8B9A-6096F9F9887F}"/>
              </a:ext>
            </a:extLst>
          </p:cNvPr>
          <p:cNvSpPr/>
          <p:nvPr/>
        </p:nvSpPr>
        <p:spPr>
          <a:xfrm>
            <a:off x="7348303" y="3325853"/>
            <a:ext cx="746328" cy="31851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75" b="1" dirty="0"/>
              <a:t>Profiling routines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F98493E-4C2F-6246-BF3A-D89043BA233A}"/>
              </a:ext>
            </a:extLst>
          </p:cNvPr>
          <p:cNvGrpSpPr/>
          <p:nvPr/>
        </p:nvGrpSpPr>
        <p:grpSpPr>
          <a:xfrm>
            <a:off x="6454113" y="2686191"/>
            <a:ext cx="1314463" cy="555075"/>
            <a:chOff x="936257" y="2533006"/>
            <a:chExt cx="1752617" cy="740100"/>
          </a:xfrm>
        </p:grpSpPr>
        <p:sp>
          <p:nvSpPr>
            <p:cNvPr id="23" name="Google Shape;461;g7224de41af_0_0">
              <a:extLst>
                <a:ext uri="{FF2B5EF4-FFF2-40B4-BE49-F238E27FC236}">
                  <a16:creationId xmlns:a16="http://schemas.microsoft.com/office/drawing/2014/main" id="{42C66245-1193-F244-9F59-BE89136E009F}"/>
                </a:ext>
              </a:extLst>
            </p:cNvPr>
            <p:cNvSpPr/>
            <p:nvPr/>
          </p:nvSpPr>
          <p:spPr>
            <a:xfrm>
              <a:off x="936257" y="2533006"/>
              <a:ext cx="1752617" cy="74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466;g7224de41af_0_0">
              <a:extLst>
                <a:ext uri="{FF2B5EF4-FFF2-40B4-BE49-F238E27FC236}">
                  <a16:creationId xmlns:a16="http://schemas.microsoft.com/office/drawing/2014/main" id="{61B5497D-15D6-9B41-9213-05BD894470E5}"/>
                </a:ext>
              </a:extLst>
            </p:cNvPr>
            <p:cNvSpPr/>
            <p:nvPr/>
          </p:nvSpPr>
          <p:spPr>
            <a:xfrm>
              <a:off x="1021951" y="2609204"/>
              <a:ext cx="1600297" cy="61001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 based processing </a:t>
              </a:r>
              <a:endParaRPr sz="12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14C98DE-A502-044F-8D40-80F531AD69EC}"/>
              </a:ext>
            </a:extLst>
          </p:cNvPr>
          <p:cNvGrpSpPr/>
          <p:nvPr/>
        </p:nvGrpSpPr>
        <p:grpSpPr>
          <a:xfrm>
            <a:off x="6406565" y="2730695"/>
            <a:ext cx="1314463" cy="555075"/>
            <a:chOff x="936257" y="2533006"/>
            <a:chExt cx="1752617" cy="740100"/>
          </a:xfrm>
        </p:grpSpPr>
        <p:sp>
          <p:nvSpPr>
            <p:cNvPr id="26" name="Google Shape;461;g7224de41af_0_0">
              <a:extLst>
                <a:ext uri="{FF2B5EF4-FFF2-40B4-BE49-F238E27FC236}">
                  <a16:creationId xmlns:a16="http://schemas.microsoft.com/office/drawing/2014/main" id="{01552E33-8A84-ED46-BA9C-31551BE04312}"/>
                </a:ext>
              </a:extLst>
            </p:cNvPr>
            <p:cNvSpPr/>
            <p:nvPr/>
          </p:nvSpPr>
          <p:spPr>
            <a:xfrm>
              <a:off x="936257" y="2533006"/>
              <a:ext cx="1752617" cy="74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466;g7224de41af_0_0">
              <a:extLst>
                <a:ext uri="{FF2B5EF4-FFF2-40B4-BE49-F238E27FC236}">
                  <a16:creationId xmlns:a16="http://schemas.microsoft.com/office/drawing/2014/main" id="{60DBE694-4732-2D40-B831-DDC19EAC6191}"/>
                </a:ext>
              </a:extLst>
            </p:cNvPr>
            <p:cNvSpPr/>
            <p:nvPr/>
          </p:nvSpPr>
          <p:spPr>
            <a:xfrm>
              <a:off x="1021951" y="2609204"/>
              <a:ext cx="1600297" cy="61001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 based processing </a:t>
              </a:r>
              <a:endParaRPr sz="1200" dirty="0"/>
            </a:p>
          </p:txBody>
        </p:sp>
      </p:grpSp>
      <p:sp>
        <p:nvSpPr>
          <p:cNvPr id="28" name="Google Shape;433;g7224de41af_0_0">
            <a:extLst>
              <a:ext uri="{FF2B5EF4-FFF2-40B4-BE49-F238E27FC236}">
                <a16:creationId xmlns:a16="http://schemas.microsoft.com/office/drawing/2014/main" id="{8AA329F9-D446-4B44-B5A0-796EAAB848AF}"/>
              </a:ext>
            </a:extLst>
          </p:cNvPr>
          <p:cNvSpPr/>
          <p:nvPr/>
        </p:nvSpPr>
        <p:spPr>
          <a:xfrm rot="10800000">
            <a:off x="7824790" y="2969832"/>
            <a:ext cx="329168" cy="16141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442;g7224de41af_0_0">
            <a:extLst>
              <a:ext uri="{FF2B5EF4-FFF2-40B4-BE49-F238E27FC236}">
                <a16:creationId xmlns:a16="http://schemas.microsoft.com/office/drawing/2014/main" id="{6F60A22F-6674-9D4D-BA4A-1BF922984302}"/>
              </a:ext>
            </a:extLst>
          </p:cNvPr>
          <p:cNvSpPr/>
          <p:nvPr/>
        </p:nvSpPr>
        <p:spPr>
          <a:xfrm>
            <a:off x="5281810" y="3810488"/>
            <a:ext cx="924122" cy="3439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Stats Collection</a:t>
            </a:r>
            <a:endParaRPr sz="1200" dirty="0"/>
          </a:p>
        </p:txBody>
      </p:sp>
      <p:sp>
        <p:nvSpPr>
          <p:cNvPr id="30" name="Google Shape;442;g7224de41af_0_0">
            <a:extLst>
              <a:ext uri="{FF2B5EF4-FFF2-40B4-BE49-F238E27FC236}">
                <a16:creationId xmlns:a16="http://schemas.microsoft.com/office/drawing/2014/main" id="{BD30F49E-89A9-0549-A5FF-41C10B105747}"/>
              </a:ext>
            </a:extLst>
          </p:cNvPr>
          <p:cNvSpPr/>
          <p:nvPr/>
        </p:nvSpPr>
        <p:spPr>
          <a:xfrm>
            <a:off x="5318840" y="3851225"/>
            <a:ext cx="924122" cy="3439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Stats Collection</a:t>
            </a:r>
            <a:endParaRPr sz="1200" dirty="0"/>
          </a:p>
        </p:txBody>
      </p:sp>
      <p:sp>
        <p:nvSpPr>
          <p:cNvPr id="31" name="Google Shape;430;g7224de41af_0_0">
            <a:extLst>
              <a:ext uri="{FF2B5EF4-FFF2-40B4-BE49-F238E27FC236}">
                <a16:creationId xmlns:a16="http://schemas.microsoft.com/office/drawing/2014/main" id="{8C9712EA-7F6F-C743-BE73-4D49EEC0A0C3}"/>
              </a:ext>
            </a:extLst>
          </p:cNvPr>
          <p:cNvSpPr txBox="1"/>
          <p:nvPr/>
        </p:nvSpPr>
        <p:spPr>
          <a:xfrm>
            <a:off x="6973893" y="2368801"/>
            <a:ext cx="490551" cy="179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Lookup</a:t>
            </a:r>
            <a:endParaRPr sz="9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E6DCC4B0-7460-BE4E-834C-8819B76C7DF6}"/>
              </a:ext>
            </a:extLst>
          </p:cNvPr>
          <p:cNvSpPr/>
          <p:nvPr/>
        </p:nvSpPr>
        <p:spPr>
          <a:xfrm rot="5400000">
            <a:off x="5421177" y="3440519"/>
            <a:ext cx="415466" cy="243000"/>
          </a:xfrm>
          <a:custGeom>
            <a:avLst/>
            <a:gdLst>
              <a:gd name="connsiteX0" fmla="*/ 875380 w 875380"/>
              <a:gd name="connsiteY0" fmla="*/ 0 h 328856"/>
              <a:gd name="connsiteX1" fmla="*/ 232443 w 875380"/>
              <a:gd name="connsiteY1" fmla="*/ 114300 h 328856"/>
              <a:gd name="connsiteX2" fmla="*/ 18130 w 875380"/>
              <a:gd name="connsiteY2" fmla="*/ 285750 h 328856"/>
              <a:gd name="connsiteX3" fmla="*/ 646780 w 875380"/>
              <a:gd name="connsiteY3" fmla="*/ 328613 h 328856"/>
              <a:gd name="connsiteX4" fmla="*/ 861093 w 875380"/>
              <a:gd name="connsiteY4" fmla="*/ 300038 h 32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5380" h="328856">
                <a:moveTo>
                  <a:pt x="875380" y="0"/>
                </a:moveTo>
                <a:cubicBezTo>
                  <a:pt x="625349" y="33337"/>
                  <a:pt x="375318" y="66675"/>
                  <a:pt x="232443" y="114300"/>
                </a:cubicBezTo>
                <a:cubicBezTo>
                  <a:pt x="89568" y="161925"/>
                  <a:pt x="-50926" y="250031"/>
                  <a:pt x="18130" y="285750"/>
                </a:cubicBezTo>
                <a:cubicBezTo>
                  <a:pt x="87186" y="321469"/>
                  <a:pt x="506286" y="326232"/>
                  <a:pt x="646780" y="328613"/>
                </a:cubicBezTo>
                <a:cubicBezTo>
                  <a:pt x="787274" y="330994"/>
                  <a:pt x="824183" y="315516"/>
                  <a:pt x="861093" y="300038"/>
                </a:cubicBezTo>
              </a:path>
            </a:pathLst>
          </a:cu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3" name="Google Shape;430;g7224de41af_0_0">
            <a:extLst>
              <a:ext uri="{FF2B5EF4-FFF2-40B4-BE49-F238E27FC236}">
                <a16:creationId xmlns:a16="http://schemas.microsoft.com/office/drawing/2014/main" id="{5541F20B-786D-EC41-88D8-3C575D73BCAB}"/>
              </a:ext>
            </a:extLst>
          </p:cNvPr>
          <p:cNvSpPr txBox="1"/>
          <p:nvPr/>
        </p:nvSpPr>
        <p:spPr>
          <a:xfrm>
            <a:off x="5701652" y="3523127"/>
            <a:ext cx="922725" cy="27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</a:t>
            </a:r>
            <a:endParaRPr sz="9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466;g7224de41af_0_0">
            <a:extLst>
              <a:ext uri="{FF2B5EF4-FFF2-40B4-BE49-F238E27FC236}">
                <a16:creationId xmlns:a16="http://schemas.microsoft.com/office/drawing/2014/main" id="{EA94536D-8126-CB46-BF23-64F07664B1D0}"/>
              </a:ext>
            </a:extLst>
          </p:cNvPr>
          <p:cNvSpPr/>
          <p:nvPr/>
        </p:nvSpPr>
        <p:spPr>
          <a:xfrm>
            <a:off x="8104067" y="2808492"/>
            <a:ext cx="1012153" cy="457512"/>
          </a:xfrm>
          <a:prstGeom prst="roundRect">
            <a:avLst>
              <a:gd name="adj" fmla="val 16667"/>
            </a:avLst>
          </a:prstGeom>
          <a:noFill/>
          <a:ln w="28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Rest of traffic</a:t>
            </a:r>
          </a:p>
        </p:txBody>
      </p:sp>
      <p:sp>
        <p:nvSpPr>
          <p:cNvPr id="35" name="Google Shape;466;g7224de41af_0_0">
            <a:extLst>
              <a:ext uri="{FF2B5EF4-FFF2-40B4-BE49-F238E27FC236}">
                <a16:creationId xmlns:a16="http://schemas.microsoft.com/office/drawing/2014/main" id="{AB6C0657-936A-3D49-BF12-060456F5C3ED}"/>
              </a:ext>
            </a:extLst>
          </p:cNvPr>
          <p:cNvSpPr/>
          <p:nvPr/>
        </p:nvSpPr>
        <p:spPr>
          <a:xfrm>
            <a:off x="8130289" y="1884338"/>
            <a:ext cx="836284" cy="457512"/>
          </a:xfrm>
          <a:prstGeom prst="roundRect">
            <a:avLst>
              <a:gd name="adj" fmla="val 16667"/>
            </a:avLst>
          </a:prstGeom>
          <a:noFill/>
          <a:ln w="28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DNS traffic</a:t>
            </a:r>
          </a:p>
        </p:txBody>
      </p:sp>
      <p:sp>
        <p:nvSpPr>
          <p:cNvPr id="36" name="Google Shape;424;g7224de41af_0_0">
            <a:extLst>
              <a:ext uri="{FF2B5EF4-FFF2-40B4-BE49-F238E27FC236}">
                <a16:creationId xmlns:a16="http://schemas.microsoft.com/office/drawing/2014/main" id="{484C23EB-BE49-2F46-852B-649A90125AF7}"/>
              </a:ext>
            </a:extLst>
          </p:cNvPr>
          <p:cNvSpPr/>
          <p:nvPr/>
        </p:nvSpPr>
        <p:spPr>
          <a:xfrm>
            <a:off x="5364230" y="1823030"/>
            <a:ext cx="970703" cy="509855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IP-to-Service map</a:t>
            </a:r>
            <a:endParaRPr sz="1350" dirty="0"/>
          </a:p>
        </p:txBody>
      </p:sp>
      <p:cxnSp>
        <p:nvCxnSpPr>
          <p:cNvPr id="37" name="Google Shape;417;g7224de41af_0_0">
            <a:extLst>
              <a:ext uri="{FF2B5EF4-FFF2-40B4-BE49-F238E27FC236}">
                <a16:creationId xmlns:a16="http://schemas.microsoft.com/office/drawing/2014/main" id="{326B4695-BFFF-9B4D-943B-743ECFC049C8}"/>
              </a:ext>
            </a:extLst>
          </p:cNvPr>
          <p:cNvCxnSpPr>
            <a:cxnSpLocks/>
            <a:endCxn id="36" idx="4"/>
          </p:cNvCxnSpPr>
          <p:nvPr/>
        </p:nvCxnSpPr>
        <p:spPr>
          <a:xfrm flipH="1" flipV="1">
            <a:off x="6334933" y="2077958"/>
            <a:ext cx="448413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8" name="Google Shape;430;g7224de41af_0_0">
            <a:extLst>
              <a:ext uri="{FF2B5EF4-FFF2-40B4-BE49-F238E27FC236}">
                <a16:creationId xmlns:a16="http://schemas.microsoft.com/office/drawing/2014/main" id="{5FE07852-ED8A-C546-ABD1-E09415D0780D}"/>
              </a:ext>
            </a:extLst>
          </p:cNvPr>
          <p:cNvSpPr txBox="1"/>
          <p:nvPr/>
        </p:nvSpPr>
        <p:spPr>
          <a:xfrm>
            <a:off x="6342569" y="1852625"/>
            <a:ext cx="486000" cy="170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9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E0A088DA-BAE9-3B46-B6B7-34A62711A25A}"/>
              </a:ext>
            </a:extLst>
          </p:cNvPr>
          <p:cNvSpPr/>
          <p:nvPr/>
        </p:nvSpPr>
        <p:spPr>
          <a:xfrm>
            <a:off x="6329647" y="2264899"/>
            <a:ext cx="699922" cy="371449"/>
          </a:xfrm>
          <a:custGeom>
            <a:avLst/>
            <a:gdLst>
              <a:gd name="connsiteX0" fmla="*/ 933229 w 933229"/>
              <a:gd name="connsiteY0" fmla="*/ 495265 h 495265"/>
              <a:gd name="connsiteX1" fmla="*/ 802601 w 933229"/>
              <a:gd name="connsiteY1" fmla="*/ 289991 h 495265"/>
              <a:gd name="connsiteX2" fmla="*/ 158788 w 933229"/>
              <a:gd name="connsiteY2" fmla="*/ 38065 h 495265"/>
              <a:gd name="connsiteX3" fmla="*/ 18829 w 933229"/>
              <a:gd name="connsiteY3" fmla="*/ 47395 h 495265"/>
              <a:gd name="connsiteX4" fmla="*/ 476029 w 933229"/>
              <a:gd name="connsiteY4" fmla="*/ 476604 h 49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3229" h="495265">
                <a:moveTo>
                  <a:pt x="933229" y="495265"/>
                </a:moveTo>
                <a:cubicBezTo>
                  <a:pt x="932451" y="430728"/>
                  <a:pt x="931674" y="366191"/>
                  <a:pt x="802601" y="289991"/>
                </a:cubicBezTo>
                <a:cubicBezTo>
                  <a:pt x="673527" y="213791"/>
                  <a:pt x="289417" y="78498"/>
                  <a:pt x="158788" y="38065"/>
                </a:cubicBezTo>
                <a:cubicBezTo>
                  <a:pt x="28159" y="-2368"/>
                  <a:pt x="-34044" y="-25695"/>
                  <a:pt x="18829" y="47395"/>
                </a:cubicBezTo>
                <a:cubicBezTo>
                  <a:pt x="71702" y="120485"/>
                  <a:pt x="273865" y="298544"/>
                  <a:pt x="476029" y="476604"/>
                </a:cubicBezTo>
              </a:path>
            </a:pathLst>
          </a:cu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0" name="Google Shape;469;g7224de41af_0_0">
            <a:extLst>
              <a:ext uri="{FF2B5EF4-FFF2-40B4-BE49-F238E27FC236}">
                <a16:creationId xmlns:a16="http://schemas.microsoft.com/office/drawing/2014/main" id="{F8FAA42C-C39C-214E-BF74-3E04139ABF40}"/>
              </a:ext>
            </a:extLst>
          </p:cNvPr>
          <p:cNvSpPr txBox="1"/>
          <p:nvPr/>
        </p:nvSpPr>
        <p:spPr>
          <a:xfrm>
            <a:off x="5023549" y="1568760"/>
            <a:ext cx="1795460" cy="284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Traffic Categorization</a:t>
            </a:r>
            <a:endParaRPr sz="12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4ACC569-E092-8A35-6691-C9A2126811F2}"/>
              </a:ext>
            </a:extLst>
          </p:cNvPr>
          <p:cNvSpPr/>
          <p:nvPr/>
        </p:nvSpPr>
        <p:spPr>
          <a:xfrm>
            <a:off x="975562" y="1687930"/>
            <a:ext cx="3349256" cy="66985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accent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1. Service driven packet processing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E5CAC2A-9FFC-80BB-2CAF-BF4DDE0438FE}"/>
              </a:ext>
            </a:extLst>
          </p:cNvPr>
          <p:cNvSpPr/>
          <p:nvPr/>
        </p:nvSpPr>
        <p:spPr>
          <a:xfrm>
            <a:off x="982759" y="2697883"/>
            <a:ext cx="3349256" cy="66985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accent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2. Real time processing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E69F5D9-1939-62BE-0104-8CBFBB6B7AAD}"/>
              </a:ext>
            </a:extLst>
          </p:cNvPr>
          <p:cNvSpPr/>
          <p:nvPr/>
        </p:nvSpPr>
        <p:spPr>
          <a:xfrm>
            <a:off x="975562" y="3699558"/>
            <a:ext cx="3349256" cy="66985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accent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3. Built-in profiling</a:t>
            </a:r>
          </a:p>
        </p:txBody>
      </p:sp>
    </p:spTree>
    <p:extLst>
      <p:ext uri="{BB962C8B-B14F-4D97-AF65-F5344CB8AC3E}">
        <p14:creationId xmlns:p14="http://schemas.microsoft.com/office/powerpoint/2010/main" val="2795075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759B3-B191-B341-8F33-74A0FD1CB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7AF58-E1E5-4D37-CB5F-A952BEC8A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688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09879-BF4B-AA4D-A8D0-D71865149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for Passive Measurement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AD1615-0BA8-EC40-B9C0-EE8C72E9E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Utilization</a:t>
            </a:r>
          </a:p>
          <a:p>
            <a:pPr lvl="1"/>
            <a:r>
              <a:rPr lang="en-US" dirty="0"/>
              <a:t>Capacity</a:t>
            </a:r>
          </a:p>
          <a:p>
            <a:pPr lvl="1"/>
            <a:r>
              <a:rPr lang="en-US" dirty="0"/>
              <a:t>Application performance</a:t>
            </a:r>
          </a:p>
          <a:p>
            <a:pPr lvl="1"/>
            <a:endParaRPr lang="en-US" dirty="0"/>
          </a:p>
          <a:p>
            <a:r>
              <a:rPr lang="en-US" dirty="0"/>
              <a:t>Security</a:t>
            </a:r>
          </a:p>
          <a:p>
            <a:pPr lvl="1"/>
            <a:r>
              <a:rPr lang="en-US" dirty="0"/>
              <a:t>Attack detection</a:t>
            </a:r>
          </a:p>
          <a:p>
            <a:pPr lvl="1"/>
            <a:r>
              <a:rPr lang="en-US" dirty="0"/>
              <a:t>Anomaly detection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B507F7-E709-8541-A2CE-6B18BDEDF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153646-1AF9-AC4B-91F6-4129912A16AE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384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etMicroscope-Short-Jan2019">
            <a:hlinkClick r:id="" action="ppaction://media"/>
            <a:extLst>
              <a:ext uri="{FF2B5EF4-FFF2-40B4-BE49-F238E27FC236}">
                <a16:creationId xmlns:a16="http://schemas.microsoft.com/office/drawing/2014/main" id="{8288BF62-BE8B-7342-9BE2-20EEFABF6C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3175"/>
            <a:ext cx="8229600" cy="51435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E2FA6-B5AD-2145-A88E-F09E086A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44E13E-8B1C-D540-B7AA-94D729FDCD3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8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IPFIX (Cisco </a:t>
            </a:r>
            <a:r>
              <a:rPr lang="en-US" dirty="0" err="1"/>
              <a:t>Netflow</a:t>
            </a:r>
            <a:r>
              <a:rPr lang="en-US" dirty="0"/>
              <a:t>, </a:t>
            </a:r>
            <a:r>
              <a:rPr lang="en-US" dirty="0" err="1"/>
              <a:t>Sflow</a:t>
            </a:r>
            <a:r>
              <a:rPr lang="en-US" dirty="0"/>
              <a:t>, etc.)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418214" y="1085850"/>
            <a:ext cx="7239886" cy="19431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Basic output: </a:t>
            </a:r>
            <a:r>
              <a:rPr lang="ja-JP" altLang="en-US" sz="2400">
                <a:latin typeface="Arial"/>
              </a:rPr>
              <a:t>“</a:t>
            </a:r>
            <a:r>
              <a:rPr lang="en-US" sz="2400" dirty="0"/>
              <a:t>Flow record</a:t>
            </a:r>
            <a:r>
              <a:rPr lang="ja-JP" altLang="en-US" sz="2400">
                <a:latin typeface="Arial"/>
              </a:rPr>
              <a:t>”</a:t>
            </a:r>
            <a:endParaRPr lang="en-US" sz="2400" dirty="0"/>
          </a:p>
          <a:p>
            <a:pPr lvl="1"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sz="2400" dirty="0"/>
              <a:t>Newer versions have: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More flexible record format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Much easier to add new flow record types</a:t>
            </a:r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3B2B9-C85B-6D4C-8779-7FFFD8BDDBBF}" type="slidenum">
              <a:rPr lang="en-US"/>
              <a:pPr/>
              <a:t>26</a:t>
            </a:fld>
            <a:endParaRPr lang="en-US"/>
          </a:p>
        </p:txBody>
      </p:sp>
      <p:grpSp>
        <p:nvGrpSpPr>
          <p:cNvPr id="8196" name="Group 4"/>
          <p:cNvGrpSpPr>
            <a:grpSpLocks/>
          </p:cNvGrpSpPr>
          <p:nvPr/>
        </p:nvGrpSpPr>
        <p:grpSpPr bwMode="auto">
          <a:xfrm>
            <a:off x="3200400" y="3028950"/>
            <a:ext cx="2343150" cy="997744"/>
            <a:chOff x="3360" y="2880"/>
            <a:chExt cx="1968" cy="838"/>
          </a:xfrm>
        </p:grpSpPr>
        <p:grpSp>
          <p:nvGrpSpPr>
            <p:cNvPr id="8197" name="Group 5"/>
            <p:cNvGrpSpPr>
              <a:grpSpLocks/>
            </p:cNvGrpSpPr>
            <p:nvPr/>
          </p:nvGrpSpPr>
          <p:grpSpPr bwMode="auto">
            <a:xfrm>
              <a:off x="3360" y="2880"/>
              <a:ext cx="1968" cy="838"/>
              <a:chOff x="3024" y="3024"/>
              <a:chExt cx="1968" cy="838"/>
            </a:xfrm>
          </p:grpSpPr>
          <p:sp>
            <p:nvSpPr>
              <p:cNvPr id="8198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3024" y="3024"/>
                <a:ext cx="1968" cy="838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-1" y="8613"/>
                      <a:pt x="-1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4" y="13940"/>
                      <a:pt x="474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299"/>
                      <a:pt x="6247" y="20299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6"/>
                      <a:pt x="11036" y="21596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6"/>
                      <a:pt x="15802" y="18946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-1"/>
                      <a:pt x="16758" y="-1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-1"/>
                      <a:pt x="13174" y="-1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49"/>
                      <a:pt x="9358" y="649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1"/>
                      <a:pt x="5288" y="1971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09"/>
                      <a:pt x="2172" y="13109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63500" dist="107763" dir="2700000" algn="ctr" rotWithShape="0">
                  <a:srgbClr val="000000">
                    <a:alpha val="74998"/>
                  </a:srgbClr>
                </a:outerShdw>
              </a:effec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199" name="Text Box 7"/>
              <p:cNvSpPr txBox="1">
                <a:spLocks noChangeArrowheads="1"/>
              </p:cNvSpPr>
              <p:nvPr/>
            </p:nvSpPr>
            <p:spPr bwMode="auto">
              <a:xfrm>
                <a:off x="3456" y="3264"/>
                <a:ext cx="1104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350" b="1"/>
                  <a:t>Core Network</a:t>
                </a:r>
              </a:p>
            </p:txBody>
          </p:sp>
        </p:grpSp>
        <p:sp>
          <p:nvSpPr>
            <p:cNvPr id="8200" name="Oval 8"/>
            <p:cNvSpPr>
              <a:spLocks noChangeArrowheads="1"/>
            </p:cNvSpPr>
            <p:nvPr/>
          </p:nvSpPr>
          <p:spPr bwMode="auto">
            <a:xfrm>
              <a:off x="3408" y="3168"/>
              <a:ext cx="240" cy="240"/>
            </a:xfrm>
            <a:prstGeom prst="ellipse">
              <a:avLst/>
            </a:prstGeom>
            <a:solidFill>
              <a:srgbClr val="F2F4AA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</p:grpSp>
      <p:sp>
        <p:nvSpPr>
          <p:cNvPr id="8201" name="Freeform 9"/>
          <p:cNvSpPr>
            <a:spLocks/>
          </p:cNvSpPr>
          <p:nvPr/>
        </p:nvSpPr>
        <p:spPr bwMode="auto">
          <a:xfrm>
            <a:off x="2057400" y="3086100"/>
            <a:ext cx="1085850" cy="400050"/>
          </a:xfrm>
          <a:custGeom>
            <a:avLst/>
            <a:gdLst>
              <a:gd name="T0" fmla="*/ 0 w 912"/>
              <a:gd name="T1" fmla="*/ 0 h 336"/>
              <a:gd name="T2" fmla="*/ 288 w 912"/>
              <a:gd name="T3" fmla="*/ 192 h 336"/>
              <a:gd name="T4" fmla="*/ 912 w 912"/>
              <a:gd name="T5" fmla="*/ 33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12" h="336">
                <a:moveTo>
                  <a:pt x="0" y="0"/>
                </a:moveTo>
                <a:cubicBezTo>
                  <a:pt x="68" y="68"/>
                  <a:pt x="136" y="136"/>
                  <a:pt x="288" y="192"/>
                </a:cubicBezTo>
                <a:cubicBezTo>
                  <a:pt x="440" y="248"/>
                  <a:pt x="676" y="292"/>
                  <a:pt x="912" y="33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8202" name="Freeform 10"/>
          <p:cNvSpPr>
            <a:spLocks/>
          </p:cNvSpPr>
          <p:nvPr/>
        </p:nvSpPr>
        <p:spPr bwMode="auto">
          <a:xfrm>
            <a:off x="2000250" y="3543300"/>
            <a:ext cx="1143000" cy="66675"/>
          </a:xfrm>
          <a:custGeom>
            <a:avLst/>
            <a:gdLst>
              <a:gd name="T0" fmla="*/ 0 w 960"/>
              <a:gd name="T1" fmla="*/ 48 h 56"/>
              <a:gd name="T2" fmla="*/ 576 w 960"/>
              <a:gd name="T3" fmla="*/ 48 h 56"/>
              <a:gd name="T4" fmla="*/ 960 w 960"/>
              <a:gd name="T5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60" h="56">
                <a:moveTo>
                  <a:pt x="0" y="48"/>
                </a:moveTo>
                <a:cubicBezTo>
                  <a:pt x="208" y="52"/>
                  <a:pt x="416" y="56"/>
                  <a:pt x="576" y="48"/>
                </a:cubicBezTo>
                <a:cubicBezTo>
                  <a:pt x="736" y="40"/>
                  <a:pt x="848" y="20"/>
                  <a:pt x="96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8203" name="Freeform 11"/>
          <p:cNvSpPr>
            <a:spLocks/>
          </p:cNvSpPr>
          <p:nvPr/>
        </p:nvSpPr>
        <p:spPr bwMode="auto">
          <a:xfrm>
            <a:off x="2000250" y="3600450"/>
            <a:ext cx="1200150" cy="571500"/>
          </a:xfrm>
          <a:custGeom>
            <a:avLst/>
            <a:gdLst>
              <a:gd name="T0" fmla="*/ 0 w 1008"/>
              <a:gd name="T1" fmla="*/ 480 h 480"/>
              <a:gd name="T2" fmla="*/ 528 w 1008"/>
              <a:gd name="T3" fmla="*/ 192 h 480"/>
              <a:gd name="T4" fmla="*/ 1008 w 1008"/>
              <a:gd name="T5" fmla="*/ 0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8" h="480">
                <a:moveTo>
                  <a:pt x="0" y="480"/>
                </a:moveTo>
                <a:cubicBezTo>
                  <a:pt x="180" y="376"/>
                  <a:pt x="360" y="272"/>
                  <a:pt x="528" y="192"/>
                </a:cubicBezTo>
                <a:cubicBezTo>
                  <a:pt x="696" y="112"/>
                  <a:pt x="852" y="56"/>
                  <a:pt x="1008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8204" name="Text Box 12"/>
          <p:cNvSpPr txBox="1">
            <a:spLocks noChangeArrowheads="1"/>
          </p:cNvSpPr>
          <p:nvPr/>
        </p:nvSpPr>
        <p:spPr bwMode="auto">
          <a:xfrm>
            <a:off x="1371600" y="4400551"/>
            <a:ext cx="1428750" cy="507831"/>
          </a:xfrm>
          <a:prstGeom prst="rect">
            <a:avLst/>
          </a:prstGeom>
          <a:solidFill>
            <a:srgbClr val="F2F4A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 b="1">
                <a:solidFill>
                  <a:srgbClr val="FF0000"/>
                </a:solidFill>
              </a:rPr>
              <a:t>Collection and Aggregation</a:t>
            </a:r>
          </a:p>
        </p:txBody>
      </p:sp>
      <p:sp>
        <p:nvSpPr>
          <p:cNvPr id="8205" name="Line 13"/>
          <p:cNvSpPr>
            <a:spLocks noChangeShapeType="1"/>
          </p:cNvSpPr>
          <p:nvPr/>
        </p:nvSpPr>
        <p:spPr bwMode="auto">
          <a:xfrm flipV="1">
            <a:off x="2286000" y="3657600"/>
            <a:ext cx="1028700" cy="74295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8206" name="Freeform 14"/>
          <p:cNvSpPr>
            <a:spLocks/>
          </p:cNvSpPr>
          <p:nvPr/>
        </p:nvSpPr>
        <p:spPr bwMode="auto">
          <a:xfrm>
            <a:off x="3371850" y="3638550"/>
            <a:ext cx="2914650" cy="704850"/>
          </a:xfrm>
          <a:custGeom>
            <a:avLst/>
            <a:gdLst>
              <a:gd name="T0" fmla="*/ 0 w 1296"/>
              <a:gd name="T1" fmla="*/ 0 h 688"/>
              <a:gd name="T2" fmla="*/ 336 w 1296"/>
              <a:gd name="T3" fmla="*/ 576 h 688"/>
              <a:gd name="T4" fmla="*/ 1296 w 1296"/>
              <a:gd name="T5" fmla="*/ 672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96" h="688">
                <a:moveTo>
                  <a:pt x="0" y="0"/>
                </a:moveTo>
                <a:cubicBezTo>
                  <a:pt x="60" y="232"/>
                  <a:pt x="120" y="464"/>
                  <a:pt x="336" y="576"/>
                </a:cubicBezTo>
                <a:cubicBezTo>
                  <a:pt x="552" y="688"/>
                  <a:pt x="924" y="680"/>
                  <a:pt x="1296" y="672"/>
                </a:cubicBez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pic>
        <p:nvPicPr>
          <p:cNvPr id="8207" name="Picture 15" descr="BD18252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4114800"/>
            <a:ext cx="389335" cy="7441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08" name="Text Box 16"/>
          <p:cNvSpPr txBox="1">
            <a:spLocks noChangeArrowheads="1"/>
          </p:cNvSpPr>
          <p:nvPr/>
        </p:nvSpPr>
        <p:spPr bwMode="auto">
          <a:xfrm>
            <a:off x="6686550" y="4229101"/>
            <a:ext cx="9144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/>
              <a:t>Collector </a:t>
            </a:r>
            <a:br>
              <a:rPr lang="en-US" sz="1350"/>
            </a:br>
            <a:r>
              <a:rPr lang="en-US" sz="1350"/>
              <a:t>(PC)</a:t>
            </a:r>
          </a:p>
        </p:txBody>
      </p:sp>
      <p:sp>
        <p:nvSpPr>
          <p:cNvPr id="8209" name="Text Box 17"/>
          <p:cNvSpPr txBox="1">
            <a:spLocks noChangeArrowheads="1"/>
          </p:cNvSpPr>
          <p:nvPr/>
        </p:nvSpPr>
        <p:spPr bwMode="auto">
          <a:xfrm>
            <a:off x="3371850" y="4057650"/>
            <a:ext cx="25146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sz="1350"/>
          </a:p>
        </p:txBody>
      </p:sp>
      <p:sp>
        <p:nvSpPr>
          <p:cNvPr id="8210" name="Text Box 18"/>
          <p:cNvSpPr txBox="1">
            <a:spLocks noChangeArrowheads="1"/>
          </p:cNvSpPr>
          <p:nvPr/>
        </p:nvSpPr>
        <p:spPr bwMode="auto">
          <a:xfrm>
            <a:off x="3371850" y="4286250"/>
            <a:ext cx="234315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sz="135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3082030" y="4224635"/>
            <a:ext cx="314325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350" dirty="0"/>
              <a:t>Approximately 1500 bytes</a:t>
            </a:r>
          </a:p>
          <a:p>
            <a:r>
              <a:rPr lang="en-US" sz="1350" dirty="0"/>
              <a:t>20-50 flow records</a:t>
            </a:r>
          </a:p>
          <a:p>
            <a:r>
              <a:rPr lang="en-US" sz="1350" dirty="0"/>
              <a:t>Sent more frequently if traffic increases</a:t>
            </a:r>
          </a:p>
        </p:txBody>
      </p:sp>
    </p:spTree>
    <p:extLst>
      <p:ext uri="{BB962C8B-B14F-4D97-AF65-F5344CB8AC3E}">
        <p14:creationId xmlns:p14="http://schemas.microsoft.com/office/powerpoint/2010/main" val="34549137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 a Flow Record?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1485900" y="1543050"/>
            <a:ext cx="6172200" cy="1714500"/>
          </a:xfrm>
        </p:spPr>
        <p:txBody>
          <a:bodyPr/>
          <a:lstStyle/>
          <a:p>
            <a:r>
              <a:rPr lang="en-US"/>
              <a:t>Source and Destination, IP address and port</a:t>
            </a:r>
          </a:p>
          <a:p>
            <a:r>
              <a:rPr lang="en-US"/>
              <a:t>Packet and byte counts</a:t>
            </a:r>
          </a:p>
          <a:p>
            <a:r>
              <a:rPr lang="en-US"/>
              <a:t>Start and end times</a:t>
            </a:r>
          </a:p>
          <a:p>
            <a:r>
              <a:rPr lang="en-US"/>
              <a:t>ToS, TCP flags</a:t>
            </a:r>
          </a:p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F7C63-CC50-274C-9400-4B61A1DC13CC}" type="slidenum">
              <a:rPr lang="en-US"/>
              <a:pPr/>
              <a:t>27</a:t>
            </a:fld>
            <a:endParaRPr lang="en-US"/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543050" y="1210866"/>
            <a:ext cx="42291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FF0000"/>
                </a:solidFill>
              </a:rPr>
              <a:t>Basic information about the flow…</a:t>
            </a:r>
          </a:p>
        </p:txBody>
      </p:sp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1543050" y="3314700"/>
            <a:ext cx="42291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FF0000"/>
                </a:solidFill>
              </a:rPr>
              <a:t>…plus, information related to routing</a:t>
            </a:r>
          </a:p>
        </p:txBody>
      </p:sp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1485900" y="3714750"/>
            <a:ext cx="6172200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57175" indent="-257175">
              <a:spcBef>
                <a:spcPct val="20000"/>
              </a:spcBef>
              <a:buFontTx/>
              <a:buChar char="•"/>
            </a:pPr>
            <a:r>
              <a:rPr lang="en-US" sz="2100"/>
              <a:t>Next-hop IP address</a:t>
            </a:r>
          </a:p>
          <a:p>
            <a:pPr marL="257175" indent="-257175">
              <a:spcBef>
                <a:spcPct val="20000"/>
              </a:spcBef>
              <a:buFontTx/>
              <a:buChar char="•"/>
            </a:pPr>
            <a:r>
              <a:rPr lang="en-US" sz="2100"/>
              <a:t>Source and destination AS</a:t>
            </a:r>
          </a:p>
          <a:p>
            <a:pPr marL="257175" indent="-257175">
              <a:spcBef>
                <a:spcPct val="20000"/>
              </a:spcBef>
              <a:buFontTx/>
              <a:buChar char="•"/>
            </a:pPr>
            <a:r>
              <a:rPr lang="en-US" sz="2100"/>
              <a:t>Source and destination prefix</a:t>
            </a:r>
          </a:p>
        </p:txBody>
      </p:sp>
    </p:spTree>
    <p:extLst>
      <p:ext uri="{BB962C8B-B14F-4D97-AF65-F5344CB8AC3E}">
        <p14:creationId xmlns:p14="http://schemas.microsoft.com/office/powerpoint/2010/main" val="28710731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4" name="Rectangle 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Aggregating Packets into Flows</a:t>
            </a:r>
          </a:p>
        </p:txBody>
      </p:sp>
      <p:sp>
        <p:nvSpPr>
          <p:cNvPr id="12315" name="Rectangle 27"/>
          <p:cNvSpPr>
            <a:spLocks noGrp="1" noChangeArrowheads="1"/>
          </p:cNvSpPr>
          <p:nvPr>
            <p:ph idx="1"/>
          </p:nvPr>
        </p:nvSpPr>
        <p:spPr>
          <a:xfrm>
            <a:off x="1194197" y="2419350"/>
            <a:ext cx="6724650" cy="30670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800" b="1">
                <a:solidFill>
                  <a:srgbClr val="FF0000"/>
                </a:solidFill>
              </a:rPr>
              <a:t>Criteria 1:</a:t>
            </a:r>
            <a:r>
              <a:rPr lang="en-US" sz="1800"/>
              <a:t> Set of packets that </a:t>
            </a:r>
            <a:r>
              <a:rPr lang="ja-JP" altLang="en-US" sz="1800">
                <a:latin typeface="Arial"/>
              </a:rPr>
              <a:t>“</a:t>
            </a:r>
            <a:r>
              <a:rPr lang="en-US" sz="1800"/>
              <a:t>belong together</a:t>
            </a:r>
            <a:r>
              <a:rPr lang="ja-JP" altLang="en-US" sz="1800">
                <a:latin typeface="Arial"/>
              </a:rPr>
              <a:t>”</a:t>
            </a:r>
            <a:endParaRPr lang="en-US" sz="1800"/>
          </a:p>
          <a:p>
            <a:pPr lvl="1">
              <a:lnSpc>
                <a:spcPct val="90000"/>
              </a:lnSpc>
            </a:pPr>
            <a:r>
              <a:rPr lang="en-US" sz="1500"/>
              <a:t>Source/destination IP addresses and port numbers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Same protocol, ToS bits, … 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Same input/output interfaces at a router (if known)</a:t>
            </a:r>
          </a:p>
          <a:p>
            <a:pPr lvl="1">
              <a:lnSpc>
                <a:spcPct val="90000"/>
              </a:lnSpc>
            </a:pPr>
            <a:endParaRPr lang="en-US" sz="1500"/>
          </a:p>
          <a:p>
            <a:pPr>
              <a:lnSpc>
                <a:spcPct val="90000"/>
              </a:lnSpc>
            </a:pPr>
            <a:r>
              <a:rPr lang="en-US" sz="1800" b="1">
                <a:solidFill>
                  <a:srgbClr val="FF0000"/>
                </a:solidFill>
              </a:rPr>
              <a:t>Criteria 2:</a:t>
            </a:r>
            <a:r>
              <a:rPr lang="en-US" sz="1800"/>
              <a:t> Packets that are </a:t>
            </a:r>
            <a:r>
              <a:rPr lang="ja-JP" altLang="en-US" sz="1800">
                <a:latin typeface="Arial"/>
              </a:rPr>
              <a:t>“</a:t>
            </a:r>
            <a:r>
              <a:rPr lang="en-US" sz="1800"/>
              <a:t>close</a:t>
            </a:r>
            <a:r>
              <a:rPr lang="ja-JP" altLang="en-US" sz="1800">
                <a:latin typeface="Arial"/>
              </a:rPr>
              <a:t>”</a:t>
            </a:r>
            <a:r>
              <a:rPr lang="en-US" sz="1800"/>
              <a:t> together in time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Maximum inter-packet spacing (e.g., 15 sec, 30 sec)</a:t>
            </a:r>
          </a:p>
          <a:p>
            <a:pPr lvl="1">
              <a:lnSpc>
                <a:spcPct val="90000"/>
              </a:lnSpc>
            </a:pPr>
            <a:r>
              <a:rPr lang="en-US" sz="1500" b="1">
                <a:solidFill>
                  <a:srgbClr val="FF0000"/>
                </a:solidFill>
              </a:rPr>
              <a:t>Example:</a:t>
            </a:r>
            <a:r>
              <a:rPr lang="en-US" sz="1500"/>
              <a:t> flows 2 and 4 are different flows due to time</a:t>
            </a:r>
          </a:p>
        </p:txBody>
      </p:sp>
      <p:sp>
        <p:nvSpPr>
          <p:cNvPr id="3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645D3-F221-C248-BFD8-6B0C1F244CC4}" type="slidenum">
              <a:rPr lang="en-US"/>
              <a:pPr/>
              <a:t>28</a:t>
            </a:fld>
            <a:endParaRPr lang="en-US"/>
          </a:p>
        </p:txBody>
      </p:sp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1890713" y="1347788"/>
            <a:ext cx="390525" cy="161925"/>
          </a:xfrm>
          <a:prstGeom prst="rect">
            <a:avLst/>
          </a:prstGeom>
          <a:solidFill>
            <a:srgbClr val="CC33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2519363" y="1347788"/>
            <a:ext cx="333375" cy="161925"/>
          </a:xfrm>
          <a:prstGeom prst="rect">
            <a:avLst/>
          </a:prstGeom>
          <a:solidFill>
            <a:srgbClr val="CC33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3262313" y="1347788"/>
            <a:ext cx="333375" cy="161925"/>
          </a:xfrm>
          <a:prstGeom prst="rect">
            <a:avLst/>
          </a:prstGeom>
          <a:solidFill>
            <a:srgbClr val="00CC66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4005263" y="1347788"/>
            <a:ext cx="333375" cy="161925"/>
          </a:xfrm>
          <a:prstGeom prst="rect">
            <a:avLst/>
          </a:prstGeom>
          <a:solidFill>
            <a:srgbClr val="CC33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294" name="Rectangle 6"/>
          <p:cNvSpPr>
            <a:spLocks noChangeArrowheads="1"/>
          </p:cNvSpPr>
          <p:nvPr/>
        </p:nvSpPr>
        <p:spPr bwMode="auto">
          <a:xfrm>
            <a:off x="4691063" y="1347788"/>
            <a:ext cx="447675" cy="161925"/>
          </a:xfrm>
          <a:prstGeom prst="rect">
            <a:avLst/>
          </a:prstGeom>
          <a:solidFill>
            <a:srgbClr val="00CC66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5491163" y="1347788"/>
            <a:ext cx="390525" cy="161925"/>
          </a:xfrm>
          <a:prstGeom prst="rect">
            <a:avLst/>
          </a:prstGeom>
          <a:solidFill>
            <a:srgbClr val="00CC66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296" name="Rectangle 8"/>
          <p:cNvSpPr>
            <a:spLocks noChangeArrowheads="1"/>
          </p:cNvSpPr>
          <p:nvPr/>
        </p:nvSpPr>
        <p:spPr bwMode="auto">
          <a:xfrm>
            <a:off x="6176963" y="1347788"/>
            <a:ext cx="333375" cy="161925"/>
          </a:xfrm>
          <a:prstGeom prst="rect">
            <a:avLst/>
          </a:prstGeom>
          <a:solidFill>
            <a:srgbClr val="00CC66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297" name="Rectangle 9"/>
          <p:cNvSpPr>
            <a:spLocks noChangeArrowheads="1"/>
          </p:cNvSpPr>
          <p:nvPr/>
        </p:nvSpPr>
        <p:spPr bwMode="auto">
          <a:xfrm>
            <a:off x="6805613" y="1347788"/>
            <a:ext cx="333375" cy="161925"/>
          </a:xfrm>
          <a:prstGeom prst="rect">
            <a:avLst/>
          </a:prstGeom>
          <a:solidFill>
            <a:srgbClr val="CC33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298" name="Rectangle 10"/>
          <p:cNvSpPr>
            <a:spLocks noChangeArrowheads="1"/>
          </p:cNvSpPr>
          <p:nvPr/>
        </p:nvSpPr>
        <p:spPr bwMode="auto">
          <a:xfrm>
            <a:off x="7377113" y="1347788"/>
            <a:ext cx="333375" cy="161925"/>
          </a:xfrm>
          <a:prstGeom prst="rect">
            <a:avLst/>
          </a:prstGeom>
          <a:solidFill>
            <a:srgbClr val="CC33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299" name="Rectangle 11"/>
          <p:cNvSpPr>
            <a:spLocks noChangeArrowheads="1"/>
          </p:cNvSpPr>
          <p:nvPr/>
        </p:nvSpPr>
        <p:spPr bwMode="auto">
          <a:xfrm>
            <a:off x="1376363" y="1347788"/>
            <a:ext cx="333375" cy="161925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300" name="Line 12"/>
          <p:cNvSpPr>
            <a:spLocks noChangeShapeType="1"/>
          </p:cNvSpPr>
          <p:nvPr/>
        </p:nvSpPr>
        <p:spPr bwMode="auto">
          <a:xfrm>
            <a:off x="1558528" y="1587103"/>
            <a:ext cx="213122" cy="49887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301" name="Line 13"/>
          <p:cNvSpPr>
            <a:spLocks noChangeShapeType="1"/>
          </p:cNvSpPr>
          <p:nvPr/>
        </p:nvSpPr>
        <p:spPr bwMode="auto">
          <a:xfrm>
            <a:off x="2701528" y="1587103"/>
            <a:ext cx="41672" cy="4417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302" name="Line 14"/>
          <p:cNvSpPr>
            <a:spLocks noChangeShapeType="1"/>
          </p:cNvSpPr>
          <p:nvPr/>
        </p:nvSpPr>
        <p:spPr bwMode="auto">
          <a:xfrm flipH="1">
            <a:off x="2758678" y="1587103"/>
            <a:ext cx="1413272" cy="4417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303" name="Line 15"/>
          <p:cNvSpPr>
            <a:spLocks noChangeShapeType="1"/>
          </p:cNvSpPr>
          <p:nvPr/>
        </p:nvSpPr>
        <p:spPr bwMode="auto">
          <a:xfrm>
            <a:off x="3444478" y="1587103"/>
            <a:ext cx="1813322" cy="4417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304" name="Line 16"/>
          <p:cNvSpPr>
            <a:spLocks noChangeShapeType="1"/>
          </p:cNvSpPr>
          <p:nvPr/>
        </p:nvSpPr>
        <p:spPr bwMode="auto">
          <a:xfrm>
            <a:off x="4930378" y="1587103"/>
            <a:ext cx="327422" cy="4417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305" name="Line 17"/>
          <p:cNvSpPr>
            <a:spLocks noChangeShapeType="1"/>
          </p:cNvSpPr>
          <p:nvPr/>
        </p:nvSpPr>
        <p:spPr bwMode="auto">
          <a:xfrm flipH="1">
            <a:off x="5273278" y="1587103"/>
            <a:ext cx="441722" cy="4417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306" name="Line 18"/>
          <p:cNvSpPr>
            <a:spLocks noChangeShapeType="1"/>
          </p:cNvSpPr>
          <p:nvPr/>
        </p:nvSpPr>
        <p:spPr bwMode="auto">
          <a:xfrm flipH="1">
            <a:off x="5273278" y="1587103"/>
            <a:ext cx="1127522" cy="4417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307" name="Line 19"/>
          <p:cNvSpPr>
            <a:spLocks noChangeShapeType="1"/>
          </p:cNvSpPr>
          <p:nvPr/>
        </p:nvSpPr>
        <p:spPr bwMode="auto">
          <a:xfrm>
            <a:off x="7044928" y="1587103"/>
            <a:ext cx="270272" cy="3274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308" name="Line 20"/>
          <p:cNvSpPr>
            <a:spLocks noChangeShapeType="1"/>
          </p:cNvSpPr>
          <p:nvPr/>
        </p:nvSpPr>
        <p:spPr bwMode="auto">
          <a:xfrm flipH="1">
            <a:off x="7306866" y="1587103"/>
            <a:ext cx="236934" cy="3274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309" name="Line 21"/>
          <p:cNvSpPr>
            <a:spLocks noChangeShapeType="1"/>
          </p:cNvSpPr>
          <p:nvPr/>
        </p:nvSpPr>
        <p:spPr bwMode="auto">
          <a:xfrm>
            <a:off x="2072878" y="1587103"/>
            <a:ext cx="670322" cy="4417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310" name="Rectangle 22"/>
          <p:cNvSpPr>
            <a:spLocks noChangeArrowheads="1"/>
          </p:cNvSpPr>
          <p:nvPr/>
        </p:nvSpPr>
        <p:spPr bwMode="auto">
          <a:xfrm>
            <a:off x="1531144" y="2068116"/>
            <a:ext cx="629980" cy="277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9056" tIns="34529" rIns="69056" bIns="34529">
            <a:spAutoFit/>
          </a:bodyPr>
          <a:lstStyle/>
          <a:p>
            <a:pPr eaLnBrk="0" hangingPunct="0"/>
            <a:r>
              <a:rPr lang="en-US" sz="1350" b="1">
                <a:solidFill>
                  <a:schemeClr val="accent2"/>
                </a:solidFill>
              </a:rPr>
              <a:t>flow 1</a:t>
            </a:r>
          </a:p>
        </p:txBody>
      </p:sp>
      <p:sp>
        <p:nvSpPr>
          <p:cNvPr id="12311" name="Rectangle 23"/>
          <p:cNvSpPr>
            <a:spLocks noChangeArrowheads="1"/>
          </p:cNvSpPr>
          <p:nvPr/>
        </p:nvSpPr>
        <p:spPr bwMode="auto">
          <a:xfrm>
            <a:off x="2445544" y="2068116"/>
            <a:ext cx="629980" cy="277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9056" tIns="34529" rIns="69056" bIns="34529">
            <a:spAutoFit/>
          </a:bodyPr>
          <a:lstStyle/>
          <a:p>
            <a:pPr eaLnBrk="0" hangingPunct="0"/>
            <a:r>
              <a:rPr lang="en-US" sz="1350" b="1">
                <a:solidFill>
                  <a:srgbClr val="CC3300"/>
                </a:solidFill>
              </a:rPr>
              <a:t>flow 2</a:t>
            </a:r>
          </a:p>
        </p:txBody>
      </p:sp>
      <p:sp>
        <p:nvSpPr>
          <p:cNvPr id="12312" name="Rectangle 24"/>
          <p:cNvSpPr>
            <a:spLocks noChangeArrowheads="1"/>
          </p:cNvSpPr>
          <p:nvPr/>
        </p:nvSpPr>
        <p:spPr bwMode="auto">
          <a:xfrm>
            <a:off x="5017294" y="2068116"/>
            <a:ext cx="629980" cy="277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9056" tIns="34529" rIns="69056" bIns="34529">
            <a:spAutoFit/>
          </a:bodyPr>
          <a:lstStyle/>
          <a:p>
            <a:pPr eaLnBrk="0" hangingPunct="0"/>
            <a:r>
              <a:rPr lang="en-US" sz="1350" b="1">
                <a:solidFill>
                  <a:srgbClr val="00CC66"/>
                </a:solidFill>
              </a:rPr>
              <a:t>flow 3</a:t>
            </a:r>
          </a:p>
        </p:txBody>
      </p:sp>
      <p:sp>
        <p:nvSpPr>
          <p:cNvPr id="12313" name="Rectangle 25"/>
          <p:cNvSpPr>
            <a:spLocks noChangeArrowheads="1"/>
          </p:cNvSpPr>
          <p:nvPr/>
        </p:nvSpPr>
        <p:spPr bwMode="auto">
          <a:xfrm>
            <a:off x="7017544" y="2010966"/>
            <a:ext cx="629980" cy="277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9056" tIns="34529" rIns="69056" bIns="34529">
            <a:spAutoFit/>
          </a:bodyPr>
          <a:lstStyle/>
          <a:p>
            <a:pPr eaLnBrk="0" hangingPunct="0"/>
            <a:r>
              <a:rPr lang="en-US" sz="1350" b="1">
                <a:solidFill>
                  <a:srgbClr val="CC3300"/>
                </a:solidFill>
              </a:rPr>
              <a:t>flow 4</a:t>
            </a:r>
          </a:p>
        </p:txBody>
      </p:sp>
    </p:spTree>
    <p:extLst>
      <p:ext uri="{BB962C8B-B14F-4D97-AF65-F5344CB8AC3E}">
        <p14:creationId xmlns:p14="http://schemas.microsoft.com/office/powerpoint/2010/main" val="28145100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Packet Sampling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1485900" y="1143000"/>
            <a:ext cx="6457950" cy="26289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800"/>
              <a:t>Packet sampling before flow creation </a:t>
            </a:r>
            <a:r>
              <a:rPr lang="en-US" sz="1500"/>
              <a:t>(Sampled Netflow)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1-out-of-m sampling of individual packets (</a:t>
            </a:r>
            <a:r>
              <a:rPr lang="en-US" sz="1500" i="1"/>
              <a:t>e.g.</a:t>
            </a:r>
            <a:r>
              <a:rPr lang="en-US" sz="1500"/>
              <a:t>, m=100)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Create of flow records over the sampled packets</a:t>
            </a:r>
          </a:p>
          <a:p>
            <a:pPr>
              <a:lnSpc>
                <a:spcPct val="90000"/>
              </a:lnSpc>
            </a:pPr>
            <a:r>
              <a:rPr lang="en-US" sz="1800"/>
              <a:t>Reducing overhead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Avoid per-packet overhead on (m-1)/m packets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Avoid creating records for a large number of </a:t>
            </a:r>
            <a:r>
              <a:rPr lang="en-US" sz="1500">
                <a:solidFill>
                  <a:srgbClr val="FF0000"/>
                </a:solidFill>
              </a:rPr>
              <a:t>small flows</a:t>
            </a:r>
          </a:p>
          <a:p>
            <a:pPr>
              <a:lnSpc>
                <a:spcPct val="90000"/>
              </a:lnSpc>
            </a:pPr>
            <a:r>
              <a:rPr lang="en-US" sz="1800"/>
              <a:t>Increasing overhead (in some cases)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May split some </a:t>
            </a:r>
            <a:r>
              <a:rPr lang="en-US" sz="1500">
                <a:solidFill>
                  <a:srgbClr val="9966FF"/>
                </a:solidFill>
              </a:rPr>
              <a:t>long transfers</a:t>
            </a:r>
            <a:r>
              <a:rPr lang="en-US" sz="1500"/>
              <a:t> into multiple flow records 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… due to larger time gaps between successive packets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1800"/>
          </a:p>
        </p:txBody>
      </p:sp>
      <p:sp>
        <p:nvSpPr>
          <p:cNvPr id="3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8197-0F3A-6147-A101-48E3B7624355}" type="slidenum">
              <a:rPr lang="en-US"/>
              <a:pPr/>
              <a:t>29</a:t>
            </a:fld>
            <a:endParaRPr lang="en-US"/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1890713" y="3737373"/>
            <a:ext cx="258366" cy="177403"/>
          </a:xfrm>
          <a:prstGeom prst="rect">
            <a:avLst/>
          </a:prstGeom>
          <a:solidFill>
            <a:srgbClr val="99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2421731" y="3737373"/>
            <a:ext cx="258366" cy="17740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2953942" y="3737373"/>
            <a:ext cx="258365" cy="17740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8439" name="Rectangle 7"/>
          <p:cNvSpPr>
            <a:spLocks noChangeArrowheads="1"/>
          </p:cNvSpPr>
          <p:nvPr/>
        </p:nvSpPr>
        <p:spPr bwMode="auto">
          <a:xfrm>
            <a:off x="3486150" y="3737373"/>
            <a:ext cx="258366" cy="177403"/>
          </a:xfrm>
          <a:prstGeom prst="rect">
            <a:avLst/>
          </a:prstGeom>
          <a:solidFill>
            <a:srgbClr val="99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8440" name="Rectangle 8"/>
          <p:cNvSpPr>
            <a:spLocks noChangeArrowheads="1"/>
          </p:cNvSpPr>
          <p:nvPr/>
        </p:nvSpPr>
        <p:spPr bwMode="auto">
          <a:xfrm>
            <a:off x="4017169" y="3737373"/>
            <a:ext cx="258366" cy="17740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8441" name="Rectangle 9"/>
          <p:cNvSpPr>
            <a:spLocks noChangeArrowheads="1"/>
          </p:cNvSpPr>
          <p:nvPr/>
        </p:nvSpPr>
        <p:spPr bwMode="auto">
          <a:xfrm>
            <a:off x="4549379" y="3737373"/>
            <a:ext cx="258365" cy="17740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8442" name="Rectangle 10"/>
          <p:cNvSpPr>
            <a:spLocks noChangeArrowheads="1"/>
          </p:cNvSpPr>
          <p:nvPr/>
        </p:nvSpPr>
        <p:spPr bwMode="auto">
          <a:xfrm>
            <a:off x="5081588" y="3737373"/>
            <a:ext cx="258366" cy="177403"/>
          </a:xfrm>
          <a:prstGeom prst="rect">
            <a:avLst/>
          </a:prstGeom>
          <a:solidFill>
            <a:srgbClr val="99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8443" name="Line 11"/>
          <p:cNvSpPr>
            <a:spLocks noChangeShapeType="1"/>
          </p:cNvSpPr>
          <p:nvPr/>
        </p:nvSpPr>
        <p:spPr bwMode="auto">
          <a:xfrm>
            <a:off x="5570935" y="3794522"/>
            <a:ext cx="69651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8444" name="Text Box 12"/>
          <p:cNvSpPr txBox="1">
            <a:spLocks noChangeArrowheads="1"/>
          </p:cNvSpPr>
          <p:nvPr/>
        </p:nvSpPr>
        <p:spPr bwMode="auto">
          <a:xfrm>
            <a:off x="6260083" y="3650457"/>
            <a:ext cx="54694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1500" b="1">
                <a:latin typeface="Times New Roman" charset="0"/>
              </a:rPr>
              <a:t>time</a:t>
            </a:r>
          </a:p>
        </p:txBody>
      </p:sp>
      <p:sp>
        <p:nvSpPr>
          <p:cNvPr id="18445" name="Rectangle 13"/>
          <p:cNvSpPr>
            <a:spLocks noChangeArrowheads="1"/>
          </p:cNvSpPr>
          <p:nvPr/>
        </p:nvSpPr>
        <p:spPr bwMode="auto">
          <a:xfrm>
            <a:off x="1890713" y="4708923"/>
            <a:ext cx="258366" cy="177403"/>
          </a:xfrm>
          <a:prstGeom prst="rect">
            <a:avLst/>
          </a:prstGeom>
          <a:solidFill>
            <a:srgbClr val="99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8446" name="Rectangle 14"/>
          <p:cNvSpPr>
            <a:spLocks noChangeArrowheads="1"/>
          </p:cNvSpPr>
          <p:nvPr/>
        </p:nvSpPr>
        <p:spPr bwMode="auto">
          <a:xfrm>
            <a:off x="2421731" y="4708923"/>
            <a:ext cx="258366" cy="17740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8447" name="Rectangle 15"/>
          <p:cNvSpPr>
            <a:spLocks noChangeArrowheads="1"/>
          </p:cNvSpPr>
          <p:nvPr/>
        </p:nvSpPr>
        <p:spPr bwMode="auto">
          <a:xfrm>
            <a:off x="5086350" y="4713685"/>
            <a:ext cx="258366" cy="177403"/>
          </a:xfrm>
          <a:prstGeom prst="rect">
            <a:avLst/>
          </a:prstGeom>
          <a:solidFill>
            <a:srgbClr val="99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8448" name="Rectangle 16"/>
          <p:cNvSpPr>
            <a:spLocks noChangeArrowheads="1"/>
          </p:cNvSpPr>
          <p:nvPr/>
        </p:nvSpPr>
        <p:spPr bwMode="auto">
          <a:xfrm>
            <a:off x="4549379" y="4713685"/>
            <a:ext cx="258365" cy="17740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8449" name="Line 17"/>
          <p:cNvSpPr>
            <a:spLocks noChangeShapeType="1"/>
          </p:cNvSpPr>
          <p:nvPr/>
        </p:nvSpPr>
        <p:spPr bwMode="auto">
          <a:xfrm>
            <a:off x="2019300" y="3914775"/>
            <a:ext cx="0" cy="7905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8450" name="Line 18"/>
          <p:cNvSpPr>
            <a:spLocks noChangeShapeType="1"/>
          </p:cNvSpPr>
          <p:nvPr/>
        </p:nvSpPr>
        <p:spPr bwMode="auto">
          <a:xfrm>
            <a:off x="2552700" y="3914775"/>
            <a:ext cx="0" cy="7905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8451" name="Line 19"/>
          <p:cNvSpPr>
            <a:spLocks noChangeShapeType="1"/>
          </p:cNvSpPr>
          <p:nvPr/>
        </p:nvSpPr>
        <p:spPr bwMode="auto">
          <a:xfrm>
            <a:off x="5219700" y="3924300"/>
            <a:ext cx="0" cy="7905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8452" name="Line 20"/>
          <p:cNvSpPr>
            <a:spLocks noChangeShapeType="1"/>
          </p:cNvSpPr>
          <p:nvPr/>
        </p:nvSpPr>
        <p:spPr bwMode="auto">
          <a:xfrm>
            <a:off x="4686300" y="3914775"/>
            <a:ext cx="0" cy="7905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8453" name="Text Box 21"/>
          <p:cNvSpPr txBox="1">
            <a:spLocks noChangeArrowheads="1"/>
          </p:cNvSpPr>
          <p:nvPr/>
        </p:nvSpPr>
        <p:spPr bwMode="auto">
          <a:xfrm>
            <a:off x="3093106" y="4124325"/>
            <a:ext cx="122661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500">
                <a:solidFill>
                  <a:srgbClr val="FF0000"/>
                </a:solidFill>
                <a:latin typeface="Tahoma" charset="0"/>
              </a:rPr>
              <a:t>not sampled</a:t>
            </a:r>
          </a:p>
        </p:txBody>
      </p:sp>
      <p:sp>
        <p:nvSpPr>
          <p:cNvPr id="18454" name="Line 22"/>
          <p:cNvSpPr>
            <a:spLocks noChangeShapeType="1"/>
          </p:cNvSpPr>
          <p:nvPr/>
        </p:nvSpPr>
        <p:spPr bwMode="auto">
          <a:xfrm flipV="1">
            <a:off x="3769519" y="3962400"/>
            <a:ext cx="345281" cy="2333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8455" name="Text Box 23"/>
          <p:cNvSpPr txBox="1">
            <a:spLocks noChangeArrowheads="1"/>
          </p:cNvSpPr>
          <p:nvPr/>
        </p:nvSpPr>
        <p:spPr bwMode="auto">
          <a:xfrm>
            <a:off x="5829294" y="4767263"/>
            <a:ext cx="994183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500">
                <a:solidFill>
                  <a:srgbClr val="9966FF"/>
                </a:solidFill>
                <a:latin typeface="Tahoma" charset="0"/>
              </a:rPr>
              <a:t>two flows</a:t>
            </a:r>
          </a:p>
        </p:txBody>
      </p:sp>
      <p:sp>
        <p:nvSpPr>
          <p:cNvPr id="18456" name="Line 24"/>
          <p:cNvSpPr>
            <a:spLocks noChangeShapeType="1"/>
          </p:cNvSpPr>
          <p:nvPr/>
        </p:nvSpPr>
        <p:spPr bwMode="auto">
          <a:xfrm flipH="1">
            <a:off x="5362575" y="4810125"/>
            <a:ext cx="495300" cy="0"/>
          </a:xfrm>
          <a:prstGeom prst="line">
            <a:avLst/>
          </a:prstGeom>
          <a:noFill/>
          <a:ln w="38100">
            <a:solidFill>
              <a:srgbClr val="9966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8457" name="Freeform 25"/>
          <p:cNvSpPr>
            <a:spLocks/>
          </p:cNvSpPr>
          <p:nvPr/>
        </p:nvSpPr>
        <p:spPr bwMode="auto">
          <a:xfrm>
            <a:off x="2028825" y="4810125"/>
            <a:ext cx="3819525" cy="276225"/>
          </a:xfrm>
          <a:custGeom>
            <a:avLst/>
            <a:gdLst>
              <a:gd name="T0" fmla="*/ 3208 w 3208"/>
              <a:gd name="T1" fmla="*/ 0 h 232"/>
              <a:gd name="T2" fmla="*/ 3208 w 3208"/>
              <a:gd name="T3" fmla="*/ 232 h 232"/>
              <a:gd name="T4" fmla="*/ 0 w 3208"/>
              <a:gd name="T5" fmla="*/ 232 h 232"/>
              <a:gd name="T6" fmla="*/ 8 w 3208"/>
              <a:gd name="T7" fmla="*/ 64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08" h="232">
                <a:moveTo>
                  <a:pt x="3208" y="0"/>
                </a:moveTo>
                <a:lnTo>
                  <a:pt x="3208" y="232"/>
                </a:lnTo>
                <a:lnTo>
                  <a:pt x="0" y="232"/>
                </a:lnTo>
                <a:lnTo>
                  <a:pt x="8" y="64"/>
                </a:lnTo>
              </a:path>
            </a:pathLst>
          </a:custGeom>
          <a:noFill/>
          <a:ln w="38100" cap="flat" cmpd="sng">
            <a:solidFill>
              <a:srgbClr val="9966FF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8458" name="Line 26"/>
          <p:cNvSpPr>
            <a:spLocks noChangeShapeType="1"/>
          </p:cNvSpPr>
          <p:nvPr/>
        </p:nvSpPr>
        <p:spPr bwMode="auto">
          <a:xfrm flipV="1">
            <a:off x="2156223" y="4791075"/>
            <a:ext cx="2088356" cy="9525"/>
          </a:xfrm>
          <a:prstGeom prst="line">
            <a:avLst/>
          </a:prstGeom>
          <a:noFill/>
          <a:ln w="38100">
            <a:solidFill>
              <a:srgbClr val="9966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8459" name="Text Box 27"/>
          <p:cNvSpPr txBox="1">
            <a:spLocks noChangeArrowheads="1"/>
          </p:cNvSpPr>
          <p:nvPr/>
        </p:nvSpPr>
        <p:spPr bwMode="auto">
          <a:xfrm>
            <a:off x="3731912" y="4527947"/>
            <a:ext cx="768159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350">
                <a:solidFill>
                  <a:srgbClr val="9966FF"/>
                </a:solidFill>
                <a:latin typeface="Tahoma" charset="0"/>
              </a:rPr>
              <a:t>timeout</a:t>
            </a:r>
          </a:p>
        </p:txBody>
      </p:sp>
    </p:spTree>
    <p:extLst>
      <p:ext uri="{BB962C8B-B14F-4D97-AF65-F5344CB8AC3E}">
        <p14:creationId xmlns:p14="http://schemas.microsoft.com/office/powerpoint/2010/main" val="197506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The Role of Measurement in Operations</a:t>
            </a:r>
          </a:p>
        </p:txBody>
      </p:sp>
      <p:sp>
        <p:nvSpPr>
          <p:cNvPr id="30723" name="Rectangle 5"/>
          <p:cNvSpPr>
            <a:spLocks noGrp="1" noChangeArrowheads="1"/>
          </p:cNvSpPr>
          <p:nvPr>
            <p:ph idx="1"/>
          </p:nvPr>
        </p:nvSpPr>
        <p:spPr>
          <a:xfrm>
            <a:off x="228600" y="1006078"/>
            <a:ext cx="7429500" cy="3394472"/>
          </a:xfrm>
        </p:spPr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Performance and Reliability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Generate reports for customers and internal groups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Diagnose performance and reliability problems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Tune the configuration of the network to the traffic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Plan outlay of new equipment (routers, proxies, links)</a:t>
            </a:r>
          </a:p>
          <a:p>
            <a:pPr lvl="1"/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Security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Detect and mitigate attacks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Determine source of attacks</a:t>
            </a:r>
          </a:p>
        </p:txBody>
      </p:sp>
    </p:spTree>
    <p:extLst>
      <p:ext uri="{BB962C8B-B14F-4D97-AF65-F5344CB8AC3E}">
        <p14:creationId xmlns:p14="http://schemas.microsoft.com/office/powerpoint/2010/main" val="2633800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Problems with Packet Sampling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1485900" y="1200151"/>
            <a:ext cx="3600450" cy="339447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800"/>
              <a:t>Determining size of original flows is tricky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For a flow originally of size </a:t>
            </a:r>
            <a:r>
              <a:rPr lang="en-US" sz="1500" i="1"/>
              <a:t>n</a:t>
            </a:r>
            <a:r>
              <a:rPr lang="en-US" sz="1500"/>
              <a:t>, the size of the </a:t>
            </a:r>
            <a:r>
              <a:rPr lang="en-US" sz="1500" i="1"/>
              <a:t>sampled</a:t>
            </a:r>
            <a:r>
              <a:rPr lang="en-US" sz="1500"/>
              <a:t> flow follows a binomial distribution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Extrapolation can result in big errors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Much research in reducing such errors </a:t>
            </a:r>
            <a:br>
              <a:rPr lang="en-US" sz="1500"/>
            </a:br>
            <a:r>
              <a:rPr lang="en-US" sz="1500"/>
              <a:t>(upcoming lectures)</a:t>
            </a:r>
          </a:p>
          <a:p>
            <a:pPr>
              <a:lnSpc>
                <a:spcPct val="90000"/>
              </a:lnSpc>
            </a:pPr>
            <a:r>
              <a:rPr lang="en-US" sz="1800"/>
              <a:t>Flow records can be lost</a:t>
            </a:r>
          </a:p>
          <a:p>
            <a:pPr>
              <a:lnSpc>
                <a:spcPct val="90000"/>
              </a:lnSpc>
            </a:pPr>
            <a:r>
              <a:rPr lang="en-US" sz="1800"/>
              <a:t>Small flows may be eradicated entirely</a:t>
            </a:r>
          </a:p>
          <a:p>
            <a:pPr lvl="1">
              <a:lnSpc>
                <a:spcPct val="90000"/>
              </a:lnSpc>
            </a:pPr>
            <a:endParaRPr lang="en-US" sz="150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112EB-58A3-9645-AB4E-E4A85EA89297}" type="slidenum">
              <a:rPr lang="en-US"/>
              <a:pPr/>
              <a:t>30</a:t>
            </a:fld>
            <a:endParaRPr lang="en-US"/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0" y="2514600"/>
            <a:ext cx="3009900" cy="202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3843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Flow-Level Sampling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1485900" y="1200151"/>
            <a:ext cx="6172200" cy="1727597"/>
          </a:xfrm>
        </p:spPr>
        <p:txBody>
          <a:bodyPr>
            <a:normAutofit lnSpcReduction="10000"/>
          </a:bodyPr>
          <a:lstStyle/>
          <a:p>
            <a:r>
              <a:rPr lang="en-US" sz="1800"/>
              <a:t>Sampling of flow records evicted from flow cache</a:t>
            </a:r>
          </a:p>
          <a:p>
            <a:pPr lvl="1"/>
            <a:r>
              <a:rPr lang="en-US" sz="1500"/>
              <a:t>When evicting flows from table or when analyzing flows</a:t>
            </a:r>
          </a:p>
          <a:p>
            <a:r>
              <a:rPr lang="en-US" sz="1800"/>
              <a:t>Stratified sampling to put weight on </a:t>
            </a:r>
            <a:r>
              <a:rPr lang="ja-JP" altLang="en-US" sz="1800">
                <a:latin typeface="Arial"/>
              </a:rPr>
              <a:t>“</a:t>
            </a:r>
            <a:r>
              <a:rPr lang="en-US" sz="1800"/>
              <a:t>heavy</a:t>
            </a:r>
            <a:r>
              <a:rPr lang="ja-JP" altLang="en-US" sz="1800">
                <a:latin typeface="Arial"/>
              </a:rPr>
              <a:t>”</a:t>
            </a:r>
            <a:r>
              <a:rPr lang="en-US" sz="1800"/>
              <a:t> flows</a:t>
            </a:r>
          </a:p>
          <a:p>
            <a:pPr lvl="1"/>
            <a:r>
              <a:rPr lang="en-US" sz="1500"/>
              <a:t>Select all long flows and sample the short flows</a:t>
            </a:r>
          </a:p>
          <a:p>
            <a:r>
              <a:rPr lang="en-US" sz="1800"/>
              <a:t>Reduces the number of flow records </a:t>
            </a:r>
          </a:p>
          <a:p>
            <a:pPr lvl="1"/>
            <a:r>
              <a:rPr lang="en-US" sz="1500"/>
              <a:t>Still measures the vast majority of the traffic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EA561-09FA-DF4E-BC62-1E3E15EDBA8B}" type="slidenum">
              <a:rPr lang="en-US"/>
              <a:pPr/>
              <a:t>31</a:t>
            </a:fld>
            <a:endParaRPr lang="en-US"/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1583532" y="3124200"/>
            <a:ext cx="2880981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100">
                <a:solidFill>
                  <a:srgbClr val="FF0000"/>
                </a:solidFill>
                <a:latin typeface="Tahoma" charset="0"/>
              </a:rPr>
              <a:t>Flow 1, 40 bytes</a:t>
            </a:r>
          </a:p>
          <a:p>
            <a:r>
              <a:rPr lang="en-US" sz="2100">
                <a:solidFill>
                  <a:schemeClr val="accent2"/>
                </a:solidFill>
                <a:latin typeface="Tahoma" charset="0"/>
              </a:rPr>
              <a:t>Flow 2, 15580 bytes</a:t>
            </a:r>
          </a:p>
          <a:p>
            <a:r>
              <a:rPr lang="en-US" sz="2100">
                <a:solidFill>
                  <a:schemeClr val="folHlink"/>
                </a:solidFill>
                <a:latin typeface="Tahoma" charset="0"/>
              </a:rPr>
              <a:t>Flow 3, 8196 bytes</a:t>
            </a:r>
          </a:p>
          <a:p>
            <a:r>
              <a:rPr lang="en-US" sz="2100">
                <a:solidFill>
                  <a:srgbClr val="9966FF"/>
                </a:solidFill>
                <a:latin typeface="Tahoma" charset="0"/>
              </a:rPr>
              <a:t>Flow 4, 5350789 bytes</a:t>
            </a:r>
          </a:p>
          <a:p>
            <a:r>
              <a:rPr lang="en-US" sz="2100">
                <a:solidFill>
                  <a:schemeClr val="accent2"/>
                </a:solidFill>
                <a:latin typeface="Tahoma" charset="0"/>
              </a:rPr>
              <a:t>Flow 5, 532 bytes</a:t>
            </a:r>
          </a:p>
          <a:p>
            <a:r>
              <a:rPr lang="en-US" sz="2100">
                <a:solidFill>
                  <a:schemeClr val="folHlink"/>
                </a:solidFill>
                <a:latin typeface="Tahoma" charset="0"/>
              </a:rPr>
              <a:t>Flow 6, 7432 bytes</a:t>
            </a:r>
          </a:p>
        </p:txBody>
      </p:sp>
      <p:sp>
        <p:nvSpPr>
          <p:cNvPr id="22533" name="Line 5"/>
          <p:cNvSpPr>
            <a:spLocks noChangeShapeType="1"/>
          </p:cNvSpPr>
          <p:nvPr/>
        </p:nvSpPr>
        <p:spPr bwMode="auto">
          <a:xfrm flipH="1">
            <a:off x="4467225" y="4282679"/>
            <a:ext cx="1095375" cy="0"/>
          </a:xfrm>
          <a:prstGeom prst="line">
            <a:avLst/>
          </a:prstGeom>
          <a:noFill/>
          <a:ln w="38100">
            <a:solidFill>
              <a:srgbClr val="9966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2534" name="Text Box 6"/>
          <p:cNvSpPr txBox="1">
            <a:spLocks noChangeArrowheads="1"/>
          </p:cNvSpPr>
          <p:nvPr/>
        </p:nvSpPr>
        <p:spPr bwMode="auto">
          <a:xfrm>
            <a:off x="4756813" y="3982641"/>
            <a:ext cx="2709332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500">
                <a:solidFill>
                  <a:srgbClr val="9966FF"/>
                </a:solidFill>
                <a:latin typeface="Tahoma" charset="0"/>
              </a:rPr>
              <a:t>sample with 100% probability</a:t>
            </a:r>
          </a:p>
        </p:txBody>
      </p:sp>
      <p:sp>
        <p:nvSpPr>
          <p:cNvPr id="22535" name="Line 7"/>
          <p:cNvSpPr>
            <a:spLocks noChangeShapeType="1"/>
          </p:cNvSpPr>
          <p:nvPr/>
        </p:nvSpPr>
        <p:spPr bwMode="auto">
          <a:xfrm flipH="1">
            <a:off x="4467225" y="3330179"/>
            <a:ext cx="109537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2536" name="Text Box 8"/>
          <p:cNvSpPr txBox="1">
            <a:spLocks noChangeArrowheads="1"/>
          </p:cNvSpPr>
          <p:nvPr/>
        </p:nvSpPr>
        <p:spPr bwMode="auto">
          <a:xfrm>
            <a:off x="4757641" y="3058716"/>
            <a:ext cx="2661242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500">
                <a:solidFill>
                  <a:srgbClr val="FF0000"/>
                </a:solidFill>
                <a:latin typeface="Tahoma" charset="0"/>
              </a:rPr>
              <a:t>sample with 0.1% probability</a:t>
            </a:r>
          </a:p>
        </p:txBody>
      </p:sp>
      <p:sp>
        <p:nvSpPr>
          <p:cNvPr id="22537" name="Line 9"/>
          <p:cNvSpPr>
            <a:spLocks noChangeShapeType="1"/>
          </p:cNvSpPr>
          <p:nvPr/>
        </p:nvSpPr>
        <p:spPr bwMode="auto">
          <a:xfrm flipH="1">
            <a:off x="4476750" y="4949429"/>
            <a:ext cx="1095375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4757920" y="4658916"/>
            <a:ext cx="2603534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500">
                <a:solidFill>
                  <a:schemeClr val="folHlink"/>
                </a:solidFill>
                <a:latin typeface="Tahoma" charset="0"/>
              </a:rPr>
              <a:t>sample with 10% probability</a:t>
            </a:r>
          </a:p>
        </p:txBody>
      </p:sp>
    </p:spTree>
    <p:extLst>
      <p:ext uri="{BB962C8B-B14F-4D97-AF65-F5344CB8AC3E}">
        <p14:creationId xmlns:p14="http://schemas.microsoft.com/office/powerpoint/2010/main" val="6388471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Packet Capture: tcpdump/bpf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1485900" y="1485900"/>
            <a:ext cx="3543300" cy="685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500"/>
              <a:t>Put interface in promiscuous mode</a:t>
            </a:r>
          </a:p>
          <a:p>
            <a:pPr>
              <a:lnSpc>
                <a:spcPct val="90000"/>
              </a:lnSpc>
            </a:pPr>
            <a:r>
              <a:rPr lang="en-US" sz="1500"/>
              <a:t>Use bpf to extract packets of interest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7E03D-B1FC-544F-85FD-187833F2B10F}" type="slidenum">
              <a:rPr lang="en-US"/>
              <a:pPr/>
              <a:t>32</a:t>
            </a:fld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1543050" y="3143250"/>
            <a:ext cx="61722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57175" indent="-257175">
              <a:spcBef>
                <a:spcPct val="20000"/>
              </a:spcBef>
              <a:buFontTx/>
              <a:buChar char="•"/>
            </a:pPr>
            <a:r>
              <a:rPr lang="en-US" sz="2100"/>
              <a:t>Packets may be dropped by filter</a:t>
            </a:r>
          </a:p>
          <a:p>
            <a:pPr marL="557213" lvl="1" indent="-214313">
              <a:spcBef>
                <a:spcPct val="20000"/>
              </a:spcBef>
              <a:buFontTx/>
              <a:buChar char="–"/>
            </a:pPr>
            <a:r>
              <a:rPr lang="en-US"/>
              <a:t>Failure of tcpdump to keep up with filter</a:t>
            </a:r>
          </a:p>
          <a:p>
            <a:pPr marL="557213" lvl="1" indent="-214313">
              <a:spcBef>
                <a:spcPct val="20000"/>
              </a:spcBef>
              <a:buFontTx/>
              <a:buChar char="–"/>
            </a:pPr>
            <a:r>
              <a:rPr lang="en-US"/>
              <a:t>Failure of filter to keep up with dump speeds</a:t>
            </a:r>
          </a:p>
        </p:txBody>
      </p:sp>
      <p:sp>
        <p:nvSpPr>
          <p:cNvPr id="8197" name="Text Box 5"/>
          <p:cNvSpPr txBox="1">
            <a:spLocks noChangeArrowheads="1"/>
          </p:cNvSpPr>
          <p:nvPr/>
        </p:nvSpPr>
        <p:spPr bwMode="auto">
          <a:xfrm>
            <a:off x="1828800" y="4514850"/>
            <a:ext cx="5657850" cy="32316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b="1">
                <a:solidFill>
                  <a:srgbClr val="FF0000"/>
                </a:solidFill>
              </a:rPr>
              <a:t>Question:</a:t>
            </a:r>
            <a:r>
              <a:rPr lang="en-US" sz="1500"/>
              <a:t> How to recover lost information from packet drops?</a:t>
            </a:r>
          </a:p>
        </p:txBody>
      </p:sp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1543050" y="2800350"/>
            <a:ext cx="2514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FF0000"/>
                </a:solidFill>
              </a:rPr>
              <a:t>Accuracy Issues</a:t>
            </a:r>
          </a:p>
        </p:txBody>
      </p:sp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971550"/>
            <a:ext cx="2674144" cy="2207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17267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/>
              <a:t>Packet Capture on High-Speed Links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idx="1"/>
          </p:nvPr>
        </p:nvSpPr>
        <p:spPr>
          <a:xfrm>
            <a:off x="1257300" y="1771650"/>
            <a:ext cx="2857500" cy="12573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800"/>
              <a:t>Rack-mounted PC</a:t>
            </a:r>
          </a:p>
          <a:p>
            <a:pPr>
              <a:lnSpc>
                <a:spcPct val="90000"/>
              </a:lnSpc>
            </a:pPr>
            <a:r>
              <a:rPr lang="en-US" sz="1800"/>
              <a:t>Optical splitter</a:t>
            </a:r>
          </a:p>
          <a:p>
            <a:pPr>
              <a:lnSpc>
                <a:spcPct val="90000"/>
              </a:lnSpc>
            </a:pPr>
            <a:r>
              <a:rPr lang="en-US" sz="1800"/>
              <a:t>Data Acquisition and Generation (DAG) card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A1FF4-F978-AC4D-B8D4-5AB1B3701E63}" type="slidenum">
              <a:rPr lang="en-US"/>
              <a:pPr/>
              <a:t>33</a:t>
            </a:fld>
            <a:endParaRPr lang="en-US"/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2286000" y="1143000"/>
            <a:ext cx="3943350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FF0000"/>
                </a:solidFill>
              </a:rPr>
              <a:t>Example:</a:t>
            </a:r>
            <a:r>
              <a:rPr lang="en-US" sz="1350"/>
              <a:t> </a:t>
            </a:r>
            <a:r>
              <a:rPr lang="en-US"/>
              <a:t>Georgia Tech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OC3Mon</a:t>
            </a:r>
            <a:r>
              <a:rPr lang="ja-JP" altLang="en-US">
                <a:latin typeface="Arial"/>
              </a:rPr>
              <a:t>”</a:t>
            </a:r>
            <a:endParaRPr lang="en-US"/>
          </a:p>
        </p:txBody>
      </p:sp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937" y="1543050"/>
            <a:ext cx="3929063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0247" name="Text Box 7"/>
          <p:cNvSpPr txBox="1">
            <a:spLocks noChangeArrowheads="1"/>
          </p:cNvSpPr>
          <p:nvPr/>
        </p:nvSpPr>
        <p:spPr bwMode="auto">
          <a:xfrm>
            <a:off x="1200150" y="4914900"/>
            <a:ext cx="14859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900"/>
              <a:t>Source: endace.com</a:t>
            </a:r>
          </a:p>
        </p:txBody>
      </p:sp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0" y="3143250"/>
            <a:ext cx="3143250" cy="1732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62196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Characteristics of Packet Capture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Allows inpsection on every packet on 10G links</a:t>
            </a:r>
          </a:p>
          <a:p>
            <a:endParaRPr lang="en-US"/>
          </a:p>
          <a:p>
            <a:r>
              <a:rPr lang="en-US"/>
              <a:t>Disadvantages</a:t>
            </a:r>
          </a:p>
          <a:p>
            <a:pPr lvl="1"/>
            <a:r>
              <a:rPr lang="en-US"/>
              <a:t>Costly</a:t>
            </a:r>
          </a:p>
          <a:p>
            <a:pPr lvl="1"/>
            <a:r>
              <a:rPr lang="en-US"/>
              <a:t>Requires splitting optical fibers</a:t>
            </a:r>
          </a:p>
          <a:p>
            <a:pPr lvl="1"/>
            <a:r>
              <a:rPr lang="en-US"/>
              <a:t>Must be able to filter/store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859AA-C59D-994A-B2C1-17C4D8D05877}" type="slidenum">
              <a:rPr lang="en-US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7884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54D65-D372-C4CE-638E-59809EED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Traditional network representations limit flexibility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7D93E-1805-7C70-4A56-4434DBC1E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Solely relying on features offered by existing network infrastructure fails to maximize performance</a:t>
            </a:r>
          </a:p>
          <a:p>
            <a:r>
              <a:rPr lang="en-US" dirty="0"/>
              <a:t>Challenges transitioning from a lab to the real world</a:t>
            </a:r>
          </a:p>
          <a:p>
            <a:pPr lvl="1"/>
            <a:r>
              <a:rPr lang="en-US" dirty="0"/>
              <a:t>Scaling datasets</a:t>
            </a:r>
          </a:p>
          <a:p>
            <a:pPr lvl="1"/>
            <a:r>
              <a:rPr lang="en-US" dirty="0"/>
              <a:t>Estimate representations costs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D40FD6-2853-DCA8-4A29-C2D34C575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0AAB1-F1A6-8C45-B1C5-6BE428B2B19C}" type="slidenum">
              <a:rPr lang="en-US" smtClean="0"/>
              <a:t>35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D1FC4768-0EFF-5BD9-9C02-E7B87848C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985" y="2779380"/>
            <a:ext cx="2353782" cy="20384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0C32CB-EE4E-F6B0-08AB-88E5E05F5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214" y="2834722"/>
            <a:ext cx="3240819" cy="198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9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6E826-10C1-2D47-B9CD-99D4A044F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Online joint exploration of model cost and performance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79D038F8-980A-CF41-B03D-9215F4ED5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6067" y="1274025"/>
            <a:ext cx="2778677" cy="3263504"/>
          </a:xfrm>
        </p:spPr>
        <p:txBody>
          <a:bodyPr anchor="ctr">
            <a:normAutofit/>
          </a:bodyPr>
          <a:lstStyle/>
          <a:p>
            <a:r>
              <a:rPr lang="en-US" dirty="0"/>
              <a:t>Challenges:</a:t>
            </a:r>
          </a:p>
          <a:p>
            <a:pPr lvl="1"/>
            <a:r>
              <a:rPr lang="en-US" dirty="0"/>
              <a:t>Enable max flexibility</a:t>
            </a:r>
          </a:p>
          <a:p>
            <a:pPr lvl="1"/>
            <a:r>
              <a:rPr lang="en-US" dirty="0"/>
              <a:t>Cope with increasing speeds</a:t>
            </a:r>
          </a:p>
          <a:p>
            <a:pPr lvl="1"/>
            <a:r>
              <a:rPr lang="en-US" dirty="0"/>
              <a:t>Realistic profiling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21664-753C-FC44-8156-3DA4BEF35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17A67-4308-2A46-BB4D-BD3409A965A0}" type="slidenum">
              <a:rPr lang="en-FR" smtClean="0"/>
              <a:t>36</a:t>
            </a:fld>
            <a:endParaRPr lang="en-FR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BE6BCD6-2B16-1849-8C42-056501EE98CB}"/>
              </a:ext>
            </a:extLst>
          </p:cNvPr>
          <p:cNvGrpSpPr>
            <a:grpSpLocks noChangeAspect="1"/>
          </p:cNvGrpSpPr>
          <p:nvPr/>
        </p:nvGrpSpPr>
        <p:grpSpPr>
          <a:xfrm>
            <a:off x="2601654" y="3776598"/>
            <a:ext cx="4129520" cy="1096801"/>
            <a:chOff x="1840703" y="2332797"/>
            <a:chExt cx="8479010" cy="2962839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0E04465E-DA13-E243-BF55-E13BB5DAFA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2012" y="2694426"/>
              <a:ext cx="1852401" cy="2258170"/>
            </a:xfrm>
            <a:custGeom>
              <a:avLst/>
              <a:gdLst>
                <a:gd name="connsiteX0" fmla="*/ 646219 w 1286994"/>
                <a:gd name="connsiteY0" fmla="*/ 0 h 2756966"/>
                <a:gd name="connsiteX1" fmla="*/ 759786 w 1286994"/>
                <a:gd name="connsiteY1" fmla="*/ 103217 h 2756966"/>
                <a:gd name="connsiteX2" fmla="*/ 1286994 w 1286994"/>
                <a:gd name="connsiteY2" fmla="*/ 1376009 h 2756966"/>
                <a:gd name="connsiteX3" fmla="*/ 759786 w 1286994"/>
                <a:gd name="connsiteY3" fmla="*/ 2648801 h 2756966"/>
                <a:gd name="connsiteX4" fmla="*/ 640775 w 1286994"/>
                <a:gd name="connsiteY4" fmla="*/ 2756966 h 2756966"/>
                <a:gd name="connsiteX5" fmla="*/ 527208 w 1286994"/>
                <a:gd name="connsiteY5" fmla="*/ 2653749 h 2756966"/>
                <a:gd name="connsiteX6" fmla="*/ 0 w 1286994"/>
                <a:gd name="connsiteY6" fmla="*/ 1380957 h 2756966"/>
                <a:gd name="connsiteX7" fmla="*/ 527208 w 1286994"/>
                <a:gd name="connsiteY7" fmla="*/ 108165 h 2756966"/>
                <a:gd name="connsiteX8" fmla="*/ 646219 w 1286994"/>
                <a:gd name="connsiteY8" fmla="*/ 0 h 2756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6994" h="2756966">
                  <a:moveTo>
                    <a:pt x="646219" y="0"/>
                  </a:moveTo>
                  <a:lnTo>
                    <a:pt x="759786" y="103217"/>
                  </a:lnTo>
                  <a:cubicBezTo>
                    <a:pt x="1085522" y="428953"/>
                    <a:pt x="1286994" y="878953"/>
                    <a:pt x="1286994" y="1376009"/>
                  </a:cubicBezTo>
                  <a:cubicBezTo>
                    <a:pt x="1286994" y="1873066"/>
                    <a:pt x="1085522" y="2323066"/>
                    <a:pt x="759786" y="2648801"/>
                  </a:cubicBezTo>
                  <a:lnTo>
                    <a:pt x="640775" y="2756966"/>
                  </a:lnTo>
                  <a:lnTo>
                    <a:pt x="527208" y="2653749"/>
                  </a:lnTo>
                  <a:cubicBezTo>
                    <a:pt x="201472" y="2328014"/>
                    <a:pt x="0" y="1878014"/>
                    <a:pt x="0" y="1380957"/>
                  </a:cubicBezTo>
                  <a:cubicBezTo>
                    <a:pt x="0" y="883901"/>
                    <a:pt x="201472" y="433901"/>
                    <a:pt x="527208" y="108165"/>
                  </a:cubicBezTo>
                  <a:lnTo>
                    <a:pt x="64621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0F0022A4-8236-C04F-8DD6-E8924AB105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703" y="2332797"/>
              <a:ext cx="4160413" cy="2957891"/>
            </a:xfrm>
            <a:custGeom>
              <a:avLst/>
              <a:gdLst>
                <a:gd name="connsiteX0" fmla="*/ 1800000 w 2959225"/>
                <a:gd name="connsiteY0" fmla="*/ 0 h 3600000"/>
                <a:gd name="connsiteX1" fmla="*/ 2944967 w 2959225"/>
                <a:gd name="connsiteY1" fmla="*/ 411032 h 3600000"/>
                <a:gd name="connsiteX2" fmla="*/ 2959225 w 2959225"/>
                <a:gd name="connsiteY2" fmla="*/ 423991 h 3600000"/>
                <a:gd name="connsiteX3" fmla="*/ 2840214 w 2959225"/>
                <a:gd name="connsiteY3" fmla="*/ 532156 h 3600000"/>
                <a:gd name="connsiteX4" fmla="*/ 2313006 w 2959225"/>
                <a:gd name="connsiteY4" fmla="*/ 1804948 h 3600000"/>
                <a:gd name="connsiteX5" fmla="*/ 2840214 w 2959225"/>
                <a:gd name="connsiteY5" fmla="*/ 3077740 h 3600000"/>
                <a:gd name="connsiteX6" fmla="*/ 2953781 w 2959225"/>
                <a:gd name="connsiteY6" fmla="*/ 3180957 h 3600000"/>
                <a:gd name="connsiteX7" fmla="*/ 2944967 w 2959225"/>
                <a:gd name="connsiteY7" fmla="*/ 3188968 h 3600000"/>
                <a:gd name="connsiteX8" fmla="*/ 1800000 w 2959225"/>
                <a:gd name="connsiteY8" fmla="*/ 3600000 h 3600000"/>
                <a:gd name="connsiteX9" fmla="*/ 0 w 2959225"/>
                <a:gd name="connsiteY9" fmla="*/ 1800000 h 3600000"/>
                <a:gd name="connsiteX10" fmla="*/ 1800000 w 2959225"/>
                <a:gd name="connsiteY10" fmla="*/ 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59225" h="3600000">
                  <a:moveTo>
                    <a:pt x="1800000" y="0"/>
                  </a:moveTo>
                  <a:cubicBezTo>
                    <a:pt x="2234925" y="0"/>
                    <a:pt x="2633821" y="154252"/>
                    <a:pt x="2944967" y="411032"/>
                  </a:cubicBezTo>
                  <a:lnTo>
                    <a:pt x="2959225" y="423991"/>
                  </a:lnTo>
                  <a:lnTo>
                    <a:pt x="2840214" y="532156"/>
                  </a:lnTo>
                  <a:cubicBezTo>
                    <a:pt x="2514478" y="857892"/>
                    <a:pt x="2313006" y="1307892"/>
                    <a:pt x="2313006" y="1804948"/>
                  </a:cubicBezTo>
                  <a:cubicBezTo>
                    <a:pt x="2313006" y="2302005"/>
                    <a:pt x="2514478" y="2752005"/>
                    <a:pt x="2840214" y="3077740"/>
                  </a:cubicBezTo>
                  <a:lnTo>
                    <a:pt x="2953781" y="3180957"/>
                  </a:lnTo>
                  <a:lnTo>
                    <a:pt x="2944967" y="3188968"/>
                  </a:lnTo>
                  <a:cubicBezTo>
                    <a:pt x="2633821" y="3445748"/>
                    <a:pt x="2234925" y="3600000"/>
                    <a:pt x="1800000" y="3600000"/>
                  </a:cubicBezTo>
                  <a:cubicBezTo>
                    <a:pt x="805887" y="3600000"/>
                    <a:pt x="0" y="2794113"/>
                    <a:pt x="0" y="1800000"/>
                  </a:cubicBezTo>
                  <a:cubicBezTo>
                    <a:pt x="0" y="805887"/>
                    <a:pt x="805887" y="0"/>
                    <a:pt x="180000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B6324EEE-0471-F84E-BD64-3B3262B07B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95671" y="2332797"/>
              <a:ext cx="4324042" cy="2962839"/>
            </a:xfrm>
            <a:custGeom>
              <a:avLst/>
              <a:gdLst>
                <a:gd name="connsiteX0" fmla="*/ 1159225 w 2959225"/>
                <a:gd name="connsiteY0" fmla="*/ 0 h 3600000"/>
                <a:gd name="connsiteX1" fmla="*/ 2959225 w 2959225"/>
                <a:gd name="connsiteY1" fmla="*/ 1800000 h 3600000"/>
                <a:gd name="connsiteX2" fmla="*/ 1159225 w 2959225"/>
                <a:gd name="connsiteY2" fmla="*/ 3600000 h 3600000"/>
                <a:gd name="connsiteX3" fmla="*/ 14258 w 2959225"/>
                <a:gd name="connsiteY3" fmla="*/ 3188968 h 3600000"/>
                <a:gd name="connsiteX4" fmla="*/ 0 w 2959225"/>
                <a:gd name="connsiteY4" fmla="*/ 3176009 h 3600000"/>
                <a:gd name="connsiteX5" fmla="*/ 119011 w 2959225"/>
                <a:gd name="connsiteY5" fmla="*/ 3067844 h 3600000"/>
                <a:gd name="connsiteX6" fmla="*/ 646219 w 2959225"/>
                <a:gd name="connsiteY6" fmla="*/ 1795052 h 3600000"/>
                <a:gd name="connsiteX7" fmla="*/ 119011 w 2959225"/>
                <a:gd name="connsiteY7" fmla="*/ 522260 h 3600000"/>
                <a:gd name="connsiteX8" fmla="*/ 5444 w 2959225"/>
                <a:gd name="connsiteY8" fmla="*/ 419043 h 3600000"/>
                <a:gd name="connsiteX9" fmla="*/ 14258 w 2959225"/>
                <a:gd name="connsiteY9" fmla="*/ 411032 h 3600000"/>
                <a:gd name="connsiteX10" fmla="*/ 1159225 w 2959225"/>
                <a:gd name="connsiteY10" fmla="*/ 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59225" h="3600000">
                  <a:moveTo>
                    <a:pt x="1159225" y="0"/>
                  </a:moveTo>
                  <a:cubicBezTo>
                    <a:pt x="2153338" y="0"/>
                    <a:pt x="2959225" y="805887"/>
                    <a:pt x="2959225" y="1800000"/>
                  </a:cubicBezTo>
                  <a:cubicBezTo>
                    <a:pt x="2959225" y="2794113"/>
                    <a:pt x="2153338" y="3600000"/>
                    <a:pt x="1159225" y="3600000"/>
                  </a:cubicBezTo>
                  <a:cubicBezTo>
                    <a:pt x="724301" y="3600000"/>
                    <a:pt x="325404" y="3445748"/>
                    <a:pt x="14258" y="3188968"/>
                  </a:cubicBezTo>
                  <a:lnTo>
                    <a:pt x="0" y="3176009"/>
                  </a:lnTo>
                  <a:lnTo>
                    <a:pt x="119011" y="3067844"/>
                  </a:lnTo>
                  <a:cubicBezTo>
                    <a:pt x="444747" y="2742109"/>
                    <a:pt x="646219" y="2292109"/>
                    <a:pt x="646219" y="1795052"/>
                  </a:cubicBezTo>
                  <a:cubicBezTo>
                    <a:pt x="646219" y="1297996"/>
                    <a:pt x="444747" y="847996"/>
                    <a:pt x="119011" y="522260"/>
                  </a:cubicBezTo>
                  <a:lnTo>
                    <a:pt x="5444" y="419043"/>
                  </a:lnTo>
                  <a:lnTo>
                    <a:pt x="14258" y="411032"/>
                  </a:lnTo>
                  <a:cubicBezTo>
                    <a:pt x="325404" y="154252"/>
                    <a:pt x="724301" y="0"/>
                    <a:pt x="1159225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386FB4E-19C4-C74C-BD08-282ECE7C627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311398" y="2812237"/>
              <a:ext cx="3176518" cy="1933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350" dirty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Models that satisfy cost constraints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FA926C3-1F8F-6544-8BC6-334B3331CA3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664807" y="2547511"/>
              <a:ext cx="2987379" cy="2494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Models that meet performance requirements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216B9FF-A132-EA43-971E-C9FB97CECD2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221043" y="3173045"/>
              <a:ext cx="1599107" cy="1371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Target models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ABF7C1E-9F1D-1344-9C37-863274987B71}"/>
              </a:ext>
            </a:extLst>
          </p:cNvPr>
          <p:cNvGrpSpPr/>
          <p:nvPr/>
        </p:nvGrpSpPr>
        <p:grpSpPr>
          <a:xfrm>
            <a:off x="628650" y="1568074"/>
            <a:ext cx="5092151" cy="2535727"/>
            <a:chOff x="3932435" y="4275776"/>
            <a:chExt cx="5236343" cy="2405022"/>
          </a:xfrm>
        </p:grpSpPr>
        <p:pic>
          <p:nvPicPr>
            <p:cNvPr id="34" name="Content Placeholder 5">
              <a:extLst>
                <a:ext uri="{FF2B5EF4-FFF2-40B4-BE49-F238E27FC236}">
                  <a16:creationId xmlns:a16="http://schemas.microsoft.com/office/drawing/2014/main" id="{953B3338-0BDD-EC48-9894-516C7B5AE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1193" y="5030947"/>
              <a:ext cx="535630" cy="766686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60D0015-3517-2248-98AF-6CA988A4A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2435" y="4502026"/>
              <a:ext cx="2411933" cy="2052259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67484AC4-3561-4649-BAFB-CC8B8D578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87019" y="6210898"/>
              <a:ext cx="469900" cy="4699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9E68A8B1-8C51-334E-967F-E53DF5835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87019" y="4275776"/>
              <a:ext cx="469900" cy="4699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E141272-D077-0B4F-8D7A-9B44E5C67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84867" y="5425517"/>
              <a:ext cx="383911" cy="383911"/>
            </a:xfrm>
            <a:prstGeom prst="rect">
              <a:avLst/>
            </a:prstGeom>
          </p:spPr>
        </p:pic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F1C5035-005C-E849-9AFE-9CB46DAE12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05537" y="4745676"/>
              <a:ext cx="0" cy="146522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6C97E70-7345-3540-90F0-B94509274B07}"/>
                </a:ext>
              </a:extLst>
            </p:cNvPr>
            <p:cNvSpPr/>
            <p:nvPr/>
          </p:nvSpPr>
          <p:spPr>
            <a:xfrm>
              <a:off x="4891712" y="4872201"/>
              <a:ext cx="110319" cy="1944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F27E879-AFB6-A446-BA8D-27A0C6763D87}"/>
                </a:ext>
              </a:extLst>
            </p:cNvPr>
            <p:cNvSpPr/>
            <p:nvPr/>
          </p:nvSpPr>
          <p:spPr>
            <a:xfrm>
              <a:off x="4891712" y="5208364"/>
              <a:ext cx="110319" cy="1944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35F7E8A-248E-6748-8B90-F7B69070D8B4}"/>
                </a:ext>
              </a:extLst>
            </p:cNvPr>
            <p:cNvSpPr/>
            <p:nvPr/>
          </p:nvSpPr>
          <p:spPr>
            <a:xfrm>
              <a:off x="4891712" y="5544527"/>
              <a:ext cx="110319" cy="1944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79211AD-8890-B845-BE87-C7E89DAC9E2D}"/>
                </a:ext>
              </a:extLst>
            </p:cNvPr>
            <p:cNvSpPr/>
            <p:nvPr/>
          </p:nvSpPr>
          <p:spPr>
            <a:xfrm>
              <a:off x="4891712" y="5880690"/>
              <a:ext cx="110319" cy="1944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777A080-D33B-C94E-B7CA-9463F6982213}"/>
                </a:ext>
              </a:extLst>
            </p:cNvPr>
            <p:cNvCxnSpPr>
              <a:cxnSpLocks/>
            </p:cNvCxnSpPr>
            <p:nvPr/>
          </p:nvCxnSpPr>
          <p:spPr>
            <a:xfrm>
              <a:off x="5164405" y="5511605"/>
              <a:ext cx="3265854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6D91ED9-ECF5-394E-BD5E-E27E9631E3DB}"/>
                </a:ext>
              </a:extLst>
            </p:cNvPr>
            <p:cNvSpPr txBox="1"/>
            <p:nvPr/>
          </p:nvSpPr>
          <p:spPr>
            <a:xfrm>
              <a:off x="6447875" y="4552754"/>
              <a:ext cx="1431357" cy="613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Traffic</a:t>
              </a:r>
            </a:p>
            <a:p>
              <a:pPr algn="ctr"/>
              <a:r>
                <a:rPr lang="en-US" dirty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Refinery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A7C0480-4CF9-F440-803D-AA1087540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73652" y="5210604"/>
              <a:ext cx="641396" cy="544747"/>
            </a:xfrm>
            <a:prstGeom prst="rect">
              <a:avLst/>
            </a:prstGeom>
          </p:spPr>
        </p:pic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3C76CBC-4CED-2946-8EBA-9BA9CD03200C}"/>
              </a:ext>
            </a:extLst>
          </p:cNvPr>
          <p:cNvCxnSpPr>
            <a:cxnSpLocks/>
            <a:stCxn id="47" idx="2"/>
            <a:endCxn id="27" idx="1"/>
          </p:cNvCxnSpPr>
          <p:nvPr/>
        </p:nvCxnSpPr>
        <p:spPr>
          <a:xfrm>
            <a:off x="3703497" y="3128059"/>
            <a:ext cx="914635" cy="773558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87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3B936-4A98-DC44-8C19-3FF23107D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Service driven packet 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E23AC-6BCD-134E-ADB7-0F2276CD2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17A67-4308-2A46-BB4D-BD3409A965A0}" type="slidenum">
              <a:rPr lang="en-FR" smtClean="0"/>
              <a:t>37</a:t>
            </a:fld>
            <a:endParaRPr lang="en-FR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0FA3F53-50AF-E445-869A-8ABC4419B5F3}"/>
              </a:ext>
            </a:extLst>
          </p:cNvPr>
          <p:cNvSpPr>
            <a:spLocks noChangeAspect="1"/>
          </p:cNvSpPr>
          <p:nvPr/>
        </p:nvSpPr>
        <p:spPr>
          <a:xfrm>
            <a:off x="5186101" y="1551664"/>
            <a:ext cx="2794601" cy="8197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A27935F-B27D-A443-A0C9-A72BBDAF60B0}"/>
              </a:ext>
            </a:extLst>
          </p:cNvPr>
          <p:cNvSpPr>
            <a:spLocks/>
          </p:cNvSpPr>
          <p:nvPr/>
        </p:nvSpPr>
        <p:spPr>
          <a:xfrm>
            <a:off x="5186100" y="2561535"/>
            <a:ext cx="2794499" cy="958692"/>
          </a:xfrm>
          <a:prstGeom prst="roundRect">
            <a:avLst/>
          </a:prstGeom>
          <a:solidFill>
            <a:schemeClr val="accent5">
              <a:lumMod val="20000"/>
              <a:lumOff val="80000"/>
              <a:alpha val="501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7AE1A86-11D5-C04B-9C6A-5C920676CAA0}"/>
              </a:ext>
            </a:extLst>
          </p:cNvPr>
          <p:cNvSpPr>
            <a:spLocks/>
          </p:cNvSpPr>
          <p:nvPr/>
        </p:nvSpPr>
        <p:spPr>
          <a:xfrm>
            <a:off x="5164638" y="3705776"/>
            <a:ext cx="2815960" cy="662420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Google Shape;437;g7224de41af_0_0">
            <a:extLst>
              <a:ext uri="{FF2B5EF4-FFF2-40B4-BE49-F238E27FC236}">
                <a16:creationId xmlns:a16="http://schemas.microsoft.com/office/drawing/2014/main" id="{6E2A44AB-A5B0-C643-A040-A9B26DB23CB4}"/>
              </a:ext>
            </a:extLst>
          </p:cNvPr>
          <p:cNvSpPr txBox="1"/>
          <p:nvPr/>
        </p:nvSpPr>
        <p:spPr>
          <a:xfrm>
            <a:off x="5127362" y="2540584"/>
            <a:ext cx="1371665" cy="26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Packet Processing</a:t>
            </a:r>
            <a:endParaRPr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Google Shape;438;g7224de41af_0_0">
            <a:extLst>
              <a:ext uri="{FF2B5EF4-FFF2-40B4-BE49-F238E27FC236}">
                <a16:creationId xmlns:a16="http://schemas.microsoft.com/office/drawing/2014/main" id="{B82375CA-A881-1740-B248-9B49A2C07222}"/>
              </a:ext>
            </a:extLst>
          </p:cNvPr>
          <p:cNvSpPr txBox="1"/>
          <p:nvPr/>
        </p:nvSpPr>
        <p:spPr>
          <a:xfrm>
            <a:off x="5560547" y="4162048"/>
            <a:ext cx="1820576" cy="27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Long Term Storage</a:t>
            </a:r>
            <a:endParaRPr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Google Shape;433;g7224de41af_0_0">
            <a:extLst>
              <a:ext uri="{FF2B5EF4-FFF2-40B4-BE49-F238E27FC236}">
                <a16:creationId xmlns:a16="http://schemas.microsoft.com/office/drawing/2014/main" id="{3BDBBCD5-0A37-4140-86BA-4E7C268A28E4}"/>
              </a:ext>
            </a:extLst>
          </p:cNvPr>
          <p:cNvSpPr/>
          <p:nvPr/>
        </p:nvSpPr>
        <p:spPr>
          <a:xfrm rot="10800000">
            <a:off x="7807459" y="2032386"/>
            <a:ext cx="329168" cy="16141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20;g7224de41af_0_0">
            <a:extLst>
              <a:ext uri="{FF2B5EF4-FFF2-40B4-BE49-F238E27FC236}">
                <a16:creationId xmlns:a16="http://schemas.microsoft.com/office/drawing/2014/main" id="{96DA965B-D1B3-844D-8B33-FA3DD6CAF9B6}"/>
              </a:ext>
            </a:extLst>
          </p:cNvPr>
          <p:cNvSpPr/>
          <p:nvPr/>
        </p:nvSpPr>
        <p:spPr>
          <a:xfrm>
            <a:off x="6797785" y="1882552"/>
            <a:ext cx="970703" cy="40991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URL / IP Signatures</a:t>
            </a:r>
          </a:p>
        </p:txBody>
      </p:sp>
      <p:cxnSp>
        <p:nvCxnSpPr>
          <p:cNvPr id="12" name="Google Shape;417;g7224de41af_0_0">
            <a:extLst>
              <a:ext uri="{FF2B5EF4-FFF2-40B4-BE49-F238E27FC236}">
                <a16:creationId xmlns:a16="http://schemas.microsoft.com/office/drawing/2014/main" id="{8D6C8D5C-866D-C440-ABF1-BD1A3CF6A696}"/>
              </a:ext>
            </a:extLst>
          </p:cNvPr>
          <p:cNvCxnSpPr>
            <a:cxnSpLocks/>
            <a:endCxn id="13" idx="4"/>
          </p:cNvCxnSpPr>
          <p:nvPr/>
        </p:nvCxnSpPr>
        <p:spPr>
          <a:xfrm flipH="1" flipV="1">
            <a:off x="5912276" y="3068003"/>
            <a:ext cx="486000" cy="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" name="Google Shape;427;g7224de41af_0_0">
            <a:extLst>
              <a:ext uri="{FF2B5EF4-FFF2-40B4-BE49-F238E27FC236}">
                <a16:creationId xmlns:a16="http://schemas.microsoft.com/office/drawing/2014/main" id="{9AA0C113-23BB-7C45-B8C9-E62943001FCF}"/>
              </a:ext>
            </a:extLst>
          </p:cNvPr>
          <p:cNvSpPr/>
          <p:nvPr/>
        </p:nvSpPr>
        <p:spPr>
          <a:xfrm>
            <a:off x="5310648" y="2795984"/>
            <a:ext cx="601630" cy="544037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2857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Flow Cache</a:t>
            </a:r>
            <a:endParaRPr sz="135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Google Shape;430;g7224de41af_0_0">
            <a:extLst>
              <a:ext uri="{FF2B5EF4-FFF2-40B4-BE49-F238E27FC236}">
                <a16:creationId xmlns:a16="http://schemas.microsoft.com/office/drawing/2014/main" id="{705F2EA7-50CA-8846-B454-AE519B31EFAF}"/>
              </a:ext>
            </a:extLst>
          </p:cNvPr>
          <p:cNvSpPr txBox="1"/>
          <p:nvPr/>
        </p:nvSpPr>
        <p:spPr>
          <a:xfrm>
            <a:off x="5957501" y="2831345"/>
            <a:ext cx="486000" cy="18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i="1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900" i="1" dirty="0">
              <a:solidFill>
                <a:schemeClr val="bg1">
                  <a:lumMod val="8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D1A3D12-3333-3640-825E-C3AC9297452F}"/>
              </a:ext>
            </a:extLst>
          </p:cNvPr>
          <p:cNvGrpSpPr/>
          <p:nvPr/>
        </p:nvGrpSpPr>
        <p:grpSpPr>
          <a:xfrm>
            <a:off x="6485586" y="2642033"/>
            <a:ext cx="1314463" cy="555075"/>
            <a:chOff x="936257" y="2533006"/>
            <a:chExt cx="1752617" cy="740100"/>
          </a:xfrm>
        </p:grpSpPr>
        <p:sp>
          <p:nvSpPr>
            <p:cNvPr id="16" name="Google Shape;461;g7224de41af_0_0">
              <a:extLst>
                <a:ext uri="{FF2B5EF4-FFF2-40B4-BE49-F238E27FC236}">
                  <a16:creationId xmlns:a16="http://schemas.microsoft.com/office/drawing/2014/main" id="{8830BB2C-A52A-FD4E-9E49-5FB161440843}"/>
                </a:ext>
              </a:extLst>
            </p:cNvPr>
            <p:cNvSpPr/>
            <p:nvPr/>
          </p:nvSpPr>
          <p:spPr>
            <a:xfrm>
              <a:off x="936257" y="2533006"/>
              <a:ext cx="1752617" cy="74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66;g7224de41af_0_0">
              <a:extLst>
                <a:ext uri="{FF2B5EF4-FFF2-40B4-BE49-F238E27FC236}">
                  <a16:creationId xmlns:a16="http://schemas.microsoft.com/office/drawing/2014/main" id="{FBBCD1CA-6C12-9746-B507-5A314B255609}"/>
                </a:ext>
              </a:extLst>
            </p:cNvPr>
            <p:cNvSpPr/>
            <p:nvPr/>
          </p:nvSpPr>
          <p:spPr>
            <a:xfrm>
              <a:off x="1021951" y="2609204"/>
              <a:ext cx="1600297" cy="61001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 based processing </a:t>
              </a:r>
              <a:endParaRPr sz="1200" dirty="0"/>
            </a:p>
          </p:txBody>
        </p:sp>
      </p:grpSp>
      <p:sp>
        <p:nvSpPr>
          <p:cNvPr id="18" name="Google Shape;436;g7224de41af_0_0">
            <a:extLst>
              <a:ext uri="{FF2B5EF4-FFF2-40B4-BE49-F238E27FC236}">
                <a16:creationId xmlns:a16="http://schemas.microsoft.com/office/drawing/2014/main" id="{A441E8A9-1D83-2B4F-8EFB-77E50E44594E}"/>
              </a:ext>
            </a:extLst>
          </p:cNvPr>
          <p:cNvSpPr/>
          <p:nvPr/>
        </p:nvSpPr>
        <p:spPr>
          <a:xfrm>
            <a:off x="6631742" y="3784626"/>
            <a:ext cx="1086262" cy="441917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2857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Permanent DB</a:t>
            </a:r>
            <a:endParaRPr sz="135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9" name="Google Shape;444;g7224de41af_0_0">
            <a:extLst>
              <a:ext uri="{FF2B5EF4-FFF2-40B4-BE49-F238E27FC236}">
                <a16:creationId xmlns:a16="http://schemas.microsoft.com/office/drawing/2014/main" id="{3C309345-638E-8744-84FA-0466BD7D01EE}"/>
              </a:ext>
            </a:extLst>
          </p:cNvPr>
          <p:cNvCxnSpPr>
            <a:cxnSpLocks/>
            <a:stCxn id="18" idx="2"/>
            <a:endCxn id="30" idx="3"/>
          </p:cNvCxnSpPr>
          <p:nvPr/>
        </p:nvCxnSpPr>
        <p:spPr>
          <a:xfrm flipH="1">
            <a:off x="6242962" y="4005584"/>
            <a:ext cx="388780" cy="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triangle" w="med" len="med"/>
            <a:tailEnd type="none" w="med" len="med"/>
          </a:ln>
        </p:spPr>
      </p:cxnSp>
      <p:sp>
        <p:nvSpPr>
          <p:cNvPr id="20" name="Google Shape;442;g7224de41af_0_0">
            <a:extLst>
              <a:ext uri="{FF2B5EF4-FFF2-40B4-BE49-F238E27FC236}">
                <a16:creationId xmlns:a16="http://schemas.microsoft.com/office/drawing/2014/main" id="{0D09E9F0-B5EB-1840-A562-3B1F52582559}"/>
              </a:ext>
            </a:extLst>
          </p:cNvPr>
          <p:cNvSpPr/>
          <p:nvPr/>
        </p:nvSpPr>
        <p:spPr>
          <a:xfrm>
            <a:off x="5245067" y="3769752"/>
            <a:ext cx="924122" cy="3439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Stats Collection</a:t>
            </a:r>
            <a:endParaRPr sz="1200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B5BFACE-5C9E-B34D-8B9A-6096F9F9887F}"/>
              </a:ext>
            </a:extLst>
          </p:cNvPr>
          <p:cNvSpPr/>
          <p:nvPr/>
        </p:nvSpPr>
        <p:spPr>
          <a:xfrm>
            <a:off x="7348303" y="3325853"/>
            <a:ext cx="746328" cy="318512"/>
          </a:xfrm>
          <a:prstGeom prst="round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75" b="1" dirty="0">
                <a:solidFill>
                  <a:schemeClr val="bg1">
                    <a:lumMod val="85000"/>
                  </a:schemeClr>
                </a:solidFill>
              </a:rPr>
              <a:t>Profiling routines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F98493E-4C2F-6246-BF3A-D89043BA233A}"/>
              </a:ext>
            </a:extLst>
          </p:cNvPr>
          <p:cNvGrpSpPr/>
          <p:nvPr/>
        </p:nvGrpSpPr>
        <p:grpSpPr>
          <a:xfrm>
            <a:off x="6454113" y="2686191"/>
            <a:ext cx="1314463" cy="555075"/>
            <a:chOff x="936257" y="2533006"/>
            <a:chExt cx="1752617" cy="740100"/>
          </a:xfrm>
        </p:grpSpPr>
        <p:sp>
          <p:nvSpPr>
            <p:cNvPr id="23" name="Google Shape;461;g7224de41af_0_0">
              <a:extLst>
                <a:ext uri="{FF2B5EF4-FFF2-40B4-BE49-F238E27FC236}">
                  <a16:creationId xmlns:a16="http://schemas.microsoft.com/office/drawing/2014/main" id="{42C66245-1193-F244-9F59-BE89136E009F}"/>
                </a:ext>
              </a:extLst>
            </p:cNvPr>
            <p:cNvSpPr/>
            <p:nvPr/>
          </p:nvSpPr>
          <p:spPr>
            <a:xfrm>
              <a:off x="936257" y="2533006"/>
              <a:ext cx="1752617" cy="74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466;g7224de41af_0_0">
              <a:extLst>
                <a:ext uri="{FF2B5EF4-FFF2-40B4-BE49-F238E27FC236}">
                  <a16:creationId xmlns:a16="http://schemas.microsoft.com/office/drawing/2014/main" id="{61B5497D-15D6-9B41-9213-05BD894470E5}"/>
                </a:ext>
              </a:extLst>
            </p:cNvPr>
            <p:cNvSpPr/>
            <p:nvPr/>
          </p:nvSpPr>
          <p:spPr>
            <a:xfrm>
              <a:off x="1021951" y="2609204"/>
              <a:ext cx="1600297" cy="61001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 based processing </a:t>
              </a:r>
              <a:endParaRPr sz="12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14C98DE-A502-044F-8D40-80F531AD69EC}"/>
              </a:ext>
            </a:extLst>
          </p:cNvPr>
          <p:cNvGrpSpPr/>
          <p:nvPr/>
        </p:nvGrpSpPr>
        <p:grpSpPr>
          <a:xfrm>
            <a:off x="6406565" y="2730695"/>
            <a:ext cx="1314463" cy="555075"/>
            <a:chOff x="936257" y="2533006"/>
            <a:chExt cx="1752617" cy="740100"/>
          </a:xfrm>
        </p:grpSpPr>
        <p:sp>
          <p:nvSpPr>
            <p:cNvPr id="26" name="Google Shape;461;g7224de41af_0_0">
              <a:extLst>
                <a:ext uri="{FF2B5EF4-FFF2-40B4-BE49-F238E27FC236}">
                  <a16:creationId xmlns:a16="http://schemas.microsoft.com/office/drawing/2014/main" id="{01552E33-8A84-ED46-BA9C-31551BE04312}"/>
                </a:ext>
              </a:extLst>
            </p:cNvPr>
            <p:cNvSpPr/>
            <p:nvPr/>
          </p:nvSpPr>
          <p:spPr>
            <a:xfrm>
              <a:off x="936257" y="2533006"/>
              <a:ext cx="1752617" cy="74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466;g7224de41af_0_0">
              <a:extLst>
                <a:ext uri="{FF2B5EF4-FFF2-40B4-BE49-F238E27FC236}">
                  <a16:creationId xmlns:a16="http://schemas.microsoft.com/office/drawing/2014/main" id="{60DBE694-4732-2D40-B831-DDC19EAC6191}"/>
                </a:ext>
              </a:extLst>
            </p:cNvPr>
            <p:cNvSpPr/>
            <p:nvPr/>
          </p:nvSpPr>
          <p:spPr>
            <a:xfrm>
              <a:off x="1021951" y="2609204"/>
              <a:ext cx="1600297" cy="61001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 based processing </a:t>
              </a:r>
              <a:endParaRPr sz="1200" dirty="0"/>
            </a:p>
          </p:txBody>
        </p:sp>
      </p:grpSp>
      <p:sp>
        <p:nvSpPr>
          <p:cNvPr id="28" name="Google Shape;433;g7224de41af_0_0">
            <a:extLst>
              <a:ext uri="{FF2B5EF4-FFF2-40B4-BE49-F238E27FC236}">
                <a16:creationId xmlns:a16="http://schemas.microsoft.com/office/drawing/2014/main" id="{8AA329F9-D446-4B44-B5A0-796EAAB848AF}"/>
              </a:ext>
            </a:extLst>
          </p:cNvPr>
          <p:cNvSpPr/>
          <p:nvPr/>
        </p:nvSpPr>
        <p:spPr>
          <a:xfrm rot="10800000">
            <a:off x="7824790" y="2969832"/>
            <a:ext cx="329168" cy="16141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442;g7224de41af_0_0">
            <a:extLst>
              <a:ext uri="{FF2B5EF4-FFF2-40B4-BE49-F238E27FC236}">
                <a16:creationId xmlns:a16="http://schemas.microsoft.com/office/drawing/2014/main" id="{6F60A22F-6674-9D4D-BA4A-1BF922984302}"/>
              </a:ext>
            </a:extLst>
          </p:cNvPr>
          <p:cNvSpPr/>
          <p:nvPr/>
        </p:nvSpPr>
        <p:spPr>
          <a:xfrm>
            <a:off x="5281810" y="3810488"/>
            <a:ext cx="924122" cy="3439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Stats Collection</a:t>
            </a:r>
            <a:endParaRPr sz="1200" dirty="0"/>
          </a:p>
        </p:txBody>
      </p:sp>
      <p:sp>
        <p:nvSpPr>
          <p:cNvPr id="30" name="Google Shape;442;g7224de41af_0_0">
            <a:extLst>
              <a:ext uri="{FF2B5EF4-FFF2-40B4-BE49-F238E27FC236}">
                <a16:creationId xmlns:a16="http://schemas.microsoft.com/office/drawing/2014/main" id="{BD30F49E-89A9-0549-A5FF-41C10B105747}"/>
              </a:ext>
            </a:extLst>
          </p:cNvPr>
          <p:cNvSpPr/>
          <p:nvPr/>
        </p:nvSpPr>
        <p:spPr>
          <a:xfrm>
            <a:off x="5318840" y="3851225"/>
            <a:ext cx="924122" cy="3439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Stats Collection</a:t>
            </a:r>
            <a:endParaRPr sz="1200" dirty="0"/>
          </a:p>
        </p:txBody>
      </p:sp>
      <p:sp>
        <p:nvSpPr>
          <p:cNvPr id="31" name="Google Shape;430;g7224de41af_0_0">
            <a:extLst>
              <a:ext uri="{FF2B5EF4-FFF2-40B4-BE49-F238E27FC236}">
                <a16:creationId xmlns:a16="http://schemas.microsoft.com/office/drawing/2014/main" id="{8C9712EA-7F6F-C743-BE73-4D49EEC0A0C3}"/>
              </a:ext>
            </a:extLst>
          </p:cNvPr>
          <p:cNvSpPr txBox="1"/>
          <p:nvPr/>
        </p:nvSpPr>
        <p:spPr>
          <a:xfrm>
            <a:off x="6973893" y="2368801"/>
            <a:ext cx="490551" cy="179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Lookup</a:t>
            </a:r>
            <a:endParaRPr sz="9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E6DCC4B0-7460-BE4E-834C-8819B76C7DF6}"/>
              </a:ext>
            </a:extLst>
          </p:cNvPr>
          <p:cNvSpPr/>
          <p:nvPr/>
        </p:nvSpPr>
        <p:spPr>
          <a:xfrm rot="5400000">
            <a:off x="5421177" y="3440519"/>
            <a:ext cx="415466" cy="243000"/>
          </a:xfrm>
          <a:custGeom>
            <a:avLst/>
            <a:gdLst>
              <a:gd name="connsiteX0" fmla="*/ 875380 w 875380"/>
              <a:gd name="connsiteY0" fmla="*/ 0 h 328856"/>
              <a:gd name="connsiteX1" fmla="*/ 232443 w 875380"/>
              <a:gd name="connsiteY1" fmla="*/ 114300 h 328856"/>
              <a:gd name="connsiteX2" fmla="*/ 18130 w 875380"/>
              <a:gd name="connsiteY2" fmla="*/ 285750 h 328856"/>
              <a:gd name="connsiteX3" fmla="*/ 646780 w 875380"/>
              <a:gd name="connsiteY3" fmla="*/ 328613 h 328856"/>
              <a:gd name="connsiteX4" fmla="*/ 861093 w 875380"/>
              <a:gd name="connsiteY4" fmla="*/ 300038 h 32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5380" h="328856">
                <a:moveTo>
                  <a:pt x="875380" y="0"/>
                </a:moveTo>
                <a:cubicBezTo>
                  <a:pt x="625349" y="33337"/>
                  <a:pt x="375318" y="66675"/>
                  <a:pt x="232443" y="114300"/>
                </a:cubicBezTo>
                <a:cubicBezTo>
                  <a:pt x="89568" y="161925"/>
                  <a:pt x="-50926" y="250031"/>
                  <a:pt x="18130" y="285750"/>
                </a:cubicBezTo>
                <a:cubicBezTo>
                  <a:pt x="87186" y="321469"/>
                  <a:pt x="506286" y="326232"/>
                  <a:pt x="646780" y="328613"/>
                </a:cubicBezTo>
                <a:cubicBezTo>
                  <a:pt x="787274" y="330994"/>
                  <a:pt x="824183" y="315516"/>
                  <a:pt x="861093" y="300038"/>
                </a:cubicBezTo>
              </a:path>
            </a:pathLst>
          </a:cu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3" name="Google Shape;430;g7224de41af_0_0">
            <a:extLst>
              <a:ext uri="{FF2B5EF4-FFF2-40B4-BE49-F238E27FC236}">
                <a16:creationId xmlns:a16="http://schemas.microsoft.com/office/drawing/2014/main" id="{5541F20B-786D-EC41-88D8-3C575D73BCAB}"/>
              </a:ext>
            </a:extLst>
          </p:cNvPr>
          <p:cNvSpPr txBox="1"/>
          <p:nvPr/>
        </p:nvSpPr>
        <p:spPr>
          <a:xfrm>
            <a:off x="5701652" y="3523127"/>
            <a:ext cx="922725" cy="27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i="1" dirty="0">
                <a:latin typeface="Calibri"/>
                <a:ea typeface="Calibri"/>
                <a:cs typeface="Calibri"/>
                <a:sym typeface="Calibri"/>
              </a:rPr>
              <a:t>Collect</a:t>
            </a:r>
            <a:endParaRPr sz="9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466;g7224de41af_0_0">
            <a:extLst>
              <a:ext uri="{FF2B5EF4-FFF2-40B4-BE49-F238E27FC236}">
                <a16:creationId xmlns:a16="http://schemas.microsoft.com/office/drawing/2014/main" id="{EA94536D-8126-CB46-BF23-64F07664B1D0}"/>
              </a:ext>
            </a:extLst>
          </p:cNvPr>
          <p:cNvSpPr/>
          <p:nvPr/>
        </p:nvSpPr>
        <p:spPr>
          <a:xfrm>
            <a:off x="8104067" y="2808492"/>
            <a:ext cx="1012153" cy="457512"/>
          </a:xfrm>
          <a:prstGeom prst="roundRect">
            <a:avLst>
              <a:gd name="adj" fmla="val 16667"/>
            </a:avLst>
          </a:prstGeom>
          <a:noFill/>
          <a:ln w="28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Rest of traffic</a:t>
            </a:r>
          </a:p>
        </p:txBody>
      </p:sp>
      <p:sp>
        <p:nvSpPr>
          <p:cNvPr id="35" name="Google Shape;466;g7224de41af_0_0">
            <a:extLst>
              <a:ext uri="{FF2B5EF4-FFF2-40B4-BE49-F238E27FC236}">
                <a16:creationId xmlns:a16="http://schemas.microsoft.com/office/drawing/2014/main" id="{AB6C0657-936A-3D49-BF12-060456F5C3ED}"/>
              </a:ext>
            </a:extLst>
          </p:cNvPr>
          <p:cNvSpPr/>
          <p:nvPr/>
        </p:nvSpPr>
        <p:spPr>
          <a:xfrm>
            <a:off x="8130289" y="1884338"/>
            <a:ext cx="836284" cy="457512"/>
          </a:xfrm>
          <a:prstGeom prst="roundRect">
            <a:avLst>
              <a:gd name="adj" fmla="val 16667"/>
            </a:avLst>
          </a:prstGeom>
          <a:noFill/>
          <a:ln w="28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DNS traffic</a:t>
            </a:r>
          </a:p>
        </p:txBody>
      </p:sp>
      <p:sp>
        <p:nvSpPr>
          <p:cNvPr id="36" name="Google Shape;424;g7224de41af_0_0">
            <a:extLst>
              <a:ext uri="{FF2B5EF4-FFF2-40B4-BE49-F238E27FC236}">
                <a16:creationId xmlns:a16="http://schemas.microsoft.com/office/drawing/2014/main" id="{484C23EB-BE49-2F46-852B-649A90125AF7}"/>
              </a:ext>
            </a:extLst>
          </p:cNvPr>
          <p:cNvSpPr/>
          <p:nvPr/>
        </p:nvSpPr>
        <p:spPr>
          <a:xfrm>
            <a:off x="5364230" y="1823030"/>
            <a:ext cx="970703" cy="509855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IP-to-Service map</a:t>
            </a:r>
            <a:endParaRPr sz="1350" dirty="0"/>
          </a:p>
        </p:txBody>
      </p:sp>
      <p:cxnSp>
        <p:nvCxnSpPr>
          <p:cNvPr id="37" name="Google Shape;417;g7224de41af_0_0">
            <a:extLst>
              <a:ext uri="{FF2B5EF4-FFF2-40B4-BE49-F238E27FC236}">
                <a16:creationId xmlns:a16="http://schemas.microsoft.com/office/drawing/2014/main" id="{326B4695-BFFF-9B4D-943B-743ECFC049C8}"/>
              </a:ext>
            </a:extLst>
          </p:cNvPr>
          <p:cNvCxnSpPr>
            <a:cxnSpLocks/>
            <a:endCxn id="36" idx="4"/>
          </p:cNvCxnSpPr>
          <p:nvPr/>
        </p:nvCxnSpPr>
        <p:spPr>
          <a:xfrm flipH="1" flipV="1">
            <a:off x="6334933" y="2077958"/>
            <a:ext cx="448413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8" name="Google Shape;430;g7224de41af_0_0">
            <a:extLst>
              <a:ext uri="{FF2B5EF4-FFF2-40B4-BE49-F238E27FC236}">
                <a16:creationId xmlns:a16="http://schemas.microsoft.com/office/drawing/2014/main" id="{5FE07852-ED8A-C546-ABD1-E09415D0780D}"/>
              </a:ext>
            </a:extLst>
          </p:cNvPr>
          <p:cNvSpPr txBox="1"/>
          <p:nvPr/>
        </p:nvSpPr>
        <p:spPr>
          <a:xfrm>
            <a:off x="6342569" y="1852625"/>
            <a:ext cx="486000" cy="170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9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E0A088DA-BAE9-3B46-B6B7-34A62711A25A}"/>
              </a:ext>
            </a:extLst>
          </p:cNvPr>
          <p:cNvSpPr/>
          <p:nvPr/>
        </p:nvSpPr>
        <p:spPr>
          <a:xfrm>
            <a:off x="6329647" y="2264899"/>
            <a:ext cx="699922" cy="371449"/>
          </a:xfrm>
          <a:custGeom>
            <a:avLst/>
            <a:gdLst>
              <a:gd name="connsiteX0" fmla="*/ 933229 w 933229"/>
              <a:gd name="connsiteY0" fmla="*/ 495265 h 495265"/>
              <a:gd name="connsiteX1" fmla="*/ 802601 w 933229"/>
              <a:gd name="connsiteY1" fmla="*/ 289991 h 495265"/>
              <a:gd name="connsiteX2" fmla="*/ 158788 w 933229"/>
              <a:gd name="connsiteY2" fmla="*/ 38065 h 495265"/>
              <a:gd name="connsiteX3" fmla="*/ 18829 w 933229"/>
              <a:gd name="connsiteY3" fmla="*/ 47395 h 495265"/>
              <a:gd name="connsiteX4" fmla="*/ 476029 w 933229"/>
              <a:gd name="connsiteY4" fmla="*/ 476604 h 49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3229" h="495265">
                <a:moveTo>
                  <a:pt x="933229" y="495265"/>
                </a:moveTo>
                <a:cubicBezTo>
                  <a:pt x="932451" y="430728"/>
                  <a:pt x="931674" y="366191"/>
                  <a:pt x="802601" y="289991"/>
                </a:cubicBezTo>
                <a:cubicBezTo>
                  <a:pt x="673527" y="213791"/>
                  <a:pt x="289417" y="78498"/>
                  <a:pt x="158788" y="38065"/>
                </a:cubicBezTo>
                <a:cubicBezTo>
                  <a:pt x="28159" y="-2368"/>
                  <a:pt x="-34044" y="-25695"/>
                  <a:pt x="18829" y="47395"/>
                </a:cubicBezTo>
                <a:cubicBezTo>
                  <a:pt x="71702" y="120485"/>
                  <a:pt x="273865" y="298544"/>
                  <a:pt x="476029" y="476604"/>
                </a:cubicBezTo>
              </a:path>
            </a:pathLst>
          </a:cu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0" name="Google Shape;469;g7224de41af_0_0">
            <a:extLst>
              <a:ext uri="{FF2B5EF4-FFF2-40B4-BE49-F238E27FC236}">
                <a16:creationId xmlns:a16="http://schemas.microsoft.com/office/drawing/2014/main" id="{F8FAA42C-C39C-214E-BF74-3E04139ABF40}"/>
              </a:ext>
            </a:extLst>
          </p:cNvPr>
          <p:cNvSpPr txBox="1"/>
          <p:nvPr/>
        </p:nvSpPr>
        <p:spPr>
          <a:xfrm>
            <a:off x="5023549" y="1568760"/>
            <a:ext cx="1795460" cy="284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Traffic Categorization</a:t>
            </a:r>
            <a:endParaRPr sz="1200" dirty="0"/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E73F269E-476A-1B61-CAA6-0E9CD38D5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488" y="1054439"/>
            <a:ext cx="4130133" cy="3263504"/>
          </a:xfrm>
        </p:spPr>
        <p:txBody>
          <a:bodyPr anchor="t">
            <a:norm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dirty="0"/>
              <a:t>Specify services of interest</a:t>
            </a:r>
          </a:p>
          <a:p>
            <a:pPr marL="385763" indent="-385763">
              <a:buFont typeface="+mj-lt"/>
              <a:buAutoNum type="arabicPeriod"/>
            </a:pPr>
            <a:endParaRPr lang="en-US" dirty="0"/>
          </a:p>
          <a:p>
            <a:pPr marL="385763" indent="-385763">
              <a:buFont typeface="+mj-lt"/>
              <a:buAutoNum type="arabicPeriod"/>
            </a:pPr>
            <a:endParaRPr lang="en-US" dirty="0"/>
          </a:p>
          <a:p>
            <a:pPr marL="385763" indent="-385763">
              <a:buFont typeface="+mj-lt"/>
              <a:buAutoNum type="arabicPeriod"/>
            </a:pPr>
            <a:endParaRPr lang="en-US" dirty="0"/>
          </a:p>
          <a:p>
            <a:pPr marL="385763" indent="-385763">
              <a:buFont typeface="+mj-lt"/>
              <a:buAutoNum type="arabicPeriod"/>
            </a:pPr>
            <a:endParaRPr lang="en-US" dirty="0"/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Implement missing features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77841347-C0C9-5566-34B7-5590521D3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380" y="1551664"/>
            <a:ext cx="3827931" cy="126909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2C70970-BFDF-8B98-7B75-513A990BD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669" y="3325853"/>
            <a:ext cx="2881394" cy="178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695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3B936-4A98-DC44-8C19-3FF23107D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 time 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E23AC-6BCD-134E-ADB7-0F2276CD2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17A67-4308-2A46-BB4D-BD3409A965A0}" type="slidenum">
              <a:rPr lang="en-FR" smtClean="0"/>
              <a:t>38</a:t>
            </a:fld>
            <a:endParaRPr lang="en-FR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0FA3F53-50AF-E445-869A-8ABC4419B5F3}"/>
              </a:ext>
            </a:extLst>
          </p:cNvPr>
          <p:cNvSpPr>
            <a:spLocks noChangeAspect="1"/>
          </p:cNvSpPr>
          <p:nvPr/>
        </p:nvSpPr>
        <p:spPr>
          <a:xfrm>
            <a:off x="5186101" y="1551664"/>
            <a:ext cx="2794601" cy="819761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A27935F-B27D-A443-A0C9-A72BBDAF60B0}"/>
              </a:ext>
            </a:extLst>
          </p:cNvPr>
          <p:cNvSpPr>
            <a:spLocks/>
          </p:cNvSpPr>
          <p:nvPr/>
        </p:nvSpPr>
        <p:spPr>
          <a:xfrm>
            <a:off x="5186100" y="2561535"/>
            <a:ext cx="2794499" cy="95869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7AE1A86-11D5-C04B-9C6A-5C920676CAA0}"/>
              </a:ext>
            </a:extLst>
          </p:cNvPr>
          <p:cNvSpPr>
            <a:spLocks/>
          </p:cNvSpPr>
          <p:nvPr/>
        </p:nvSpPr>
        <p:spPr>
          <a:xfrm>
            <a:off x="5164638" y="3705776"/>
            <a:ext cx="2815960" cy="662420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Google Shape;437;g7224de41af_0_0">
            <a:extLst>
              <a:ext uri="{FF2B5EF4-FFF2-40B4-BE49-F238E27FC236}">
                <a16:creationId xmlns:a16="http://schemas.microsoft.com/office/drawing/2014/main" id="{6E2A44AB-A5B0-C643-A040-A9B26DB23CB4}"/>
              </a:ext>
            </a:extLst>
          </p:cNvPr>
          <p:cNvSpPr txBox="1"/>
          <p:nvPr/>
        </p:nvSpPr>
        <p:spPr>
          <a:xfrm>
            <a:off x="5127362" y="2540584"/>
            <a:ext cx="1371665" cy="26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Packet Processing</a:t>
            </a:r>
            <a:endParaRPr sz="1200" dirty="0"/>
          </a:p>
        </p:txBody>
      </p:sp>
      <p:sp>
        <p:nvSpPr>
          <p:cNvPr id="9" name="Google Shape;438;g7224de41af_0_0">
            <a:extLst>
              <a:ext uri="{FF2B5EF4-FFF2-40B4-BE49-F238E27FC236}">
                <a16:creationId xmlns:a16="http://schemas.microsoft.com/office/drawing/2014/main" id="{B82375CA-A881-1740-B248-9B49A2C07222}"/>
              </a:ext>
            </a:extLst>
          </p:cNvPr>
          <p:cNvSpPr txBox="1"/>
          <p:nvPr/>
        </p:nvSpPr>
        <p:spPr>
          <a:xfrm>
            <a:off x="5560547" y="4162048"/>
            <a:ext cx="1820576" cy="27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Long Term Storage</a:t>
            </a:r>
            <a:endParaRPr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Google Shape;433;g7224de41af_0_0">
            <a:extLst>
              <a:ext uri="{FF2B5EF4-FFF2-40B4-BE49-F238E27FC236}">
                <a16:creationId xmlns:a16="http://schemas.microsoft.com/office/drawing/2014/main" id="{3BDBBCD5-0A37-4140-86BA-4E7C268A28E4}"/>
              </a:ext>
            </a:extLst>
          </p:cNvPr>
          <p:cNvSpPr/>
          <p:nvPr/>
        </p:nvSpPr>
        <p:spPr>
          <a:xfrm rot="10800000">
            <a:off x="7807459" y="2032386"/>
            <a:ext cx="329168" cy="16141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bg1">
                  <a:lumMod val="8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20;g7224de41af_0_0">
            <a:extLst>
              <a:ext uri="{FF2B5EF4-FFF2-40B4-BE49-F238E27FC236}">
                <a16:creationId xmlns:a16="http://schemas.microsoft.com/office/drawing/2014/main" id="{96DA965B-D1B3-844D-8B33-FA3DD6CAF9B6}"/>
              </a:ext>
            </a:extLst>
          </p:cNvPr>
          <p:cNvSpPr/>
          <p:nvPr/>
        </p:nvSpPr>
        <p:spPr>
          <a:xfrm>
            <a:off x="6797785" y="1882552"/>
            <a:ext cx="970703" cy="40991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URL / IP Signatures</a:t>
            </a:r>
          </a:p>
        </p:txBody>
      </p:sp>
      <p:cxnSp>
        <p:nvCxnSpPr>
          <p:cNvPr id="12" name="Google Shape;417;g7224de41af_0_0">
            <a:extLst>
              <a:ext uri="{FF2B5EF4-FFF2-40B4-BE49-F238E27FC236}">
                <a16:creationId xmlns:a16="http://schemas.microsoft.com/office/drawing/2014/main" id="{8D6C8D5C-866D-C440-ABF1-BD1A3CF6A696}"/>
              </a:ext>
            </a:extLst>
          </p:cNvPr>
          <p:cNvCxnSpPr>
            <a:cxnSpLocks/>
            <a:endCxn id="13" idx="4"/>
          </p:cNvCxnSpPr>
          <p:nvPr/>
        </p:nvCxnSpPr>
        <p:spPr>
          <a:xfrm flipH="1" flipV="1">
            <a:off x="5912276" y="3068003"/>
            <a:ext cx="4860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" name="Google Shape;427;g7224de41af_0_0">
            <a:extLst>
              <a:ext uri="{FF2B5EF4-FFF2-40B4-BE49-F238E27FC236}">
                <a16:creationId xmlns:a16="http://schemas.microsoft.com/office/drawing/2014/main" id="{9AA0C113-23BB-7C45-B8C9-E62943001FCF}"/>
              </a:ext>
            </a:extLst>
          </p:cNvPr>
          <p:cNvSpPr/>
          <p:nvPr/>
        </p:nvSpPr>
        <p:spPr>
          <a:xfrm>
            <a:off x="5310648" y="2795984"/>
            <a:ext cx="601630" cy="544037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Flow Cache</a:t>
            </a:r>
            <a:endParaRPr sz="1350" dirty="0"/>
          </a:p>
        </p:txBody>
      </p:sp>
      <p:sp>
        <p:nvSpPr>
          <p:cNvPr id="14" name="Google Shape;430;g7224de41af_0_0">
            <a:extLst>
              <a:ext uri="{FF2B5EF4-FFF2-40B4-BE49-F238E27FC236}">
                <a16:creationId xmlns:a16="http://schemas.microsoft.com/office/drawing/2014/main" id="{705F2EA7-50CA-8846-B454-AE519B31EFAF}"/>
              </a:ext>
            </a:extLst>
          </p:cNvPr>
          <p:cNvSpPr txBox="1"/>
          <p:nvPr/>
        </p:nvSpPr>
        <p:spPr>
          <a:xfrm>
            <a:off x="5957501" y="2831345"/>
            <a:ext cx="486000" cy="18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9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D1A3D12-3333-3640-825E-C3AC9297452F}"/>
              </a:ext>
            </a:extLst>
          </p:cNvPr>
          <p:cNvGrpSpPr/>
          <p:nvPr/>
        </p:nvGrpSpPr>
        <p:grpSpPr>
          <a:xfrm>
            <a:off x="6485586" y="2642033"/>
            <a:ext cx="1314463" cy="555075"/>
            <a:chOff x="936257" y="2533006"/>
            <a:chExt cx="1752617" cy="740100"/>
          </a:xfrm>
        </p:grpSpPr>
        <p:sp>
          <p:nvSpPr>
            <p:cNvPr id="16" name="Google Shape;461;g7224de41af_0_0">
              <a:extLst>
                <a:ext uri="{FF2B5EF4-FFF2-40B4-BE49-F238E27FC236}">
                  <a16:creationId xmlns:a16="http://schemas.microsoft.com/office/drawing/2014/main" id="{8830BB2C-A52A-FD4E-9E49-5FB161440843}"/>
                </a:ext>
              </a:extLst>
            </p:cNvPr>
            <p:cNvSpPr/>
            <p:nvPr/>
          </p:nvSpPr>
          <p:spPr>
            <a:xfrm>
              <a:off x="936257" y="2533006"/>
              <a:ext cx="1752617" cy="74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66;g7224de41af_0_0">
              <a:extLst>
                <a:ext uri="{FF2B5EF4-FFF2-40B4-BE49-F238E27FC236}">
                  <a16:creationId xmlns:a16="http://schemas.microsoft.com/office/drawing/2014/main" id="{FBBCD1CA-6C12-9746-B507-5A314B255609}"/>
                </a:ext>
              </a:extLst>
            </p:cNvPr>
            <p:cNvSpPr/>
            <p:nvPr/>
          </p:nvSpPr>
          <p:spPr>
            <a:xfrm>
              <a:off x="1021951" y="2609204"/>
              <a:ext cx="1600297" cy="61001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 based processing </a:t>
              </a:r>
              <a:endParaRPr sz="1200" dirty="0"/>
            </a:p>
          </p:txBody>
        </p:sp>
      </p:grpSp>
      <p:sp>
        <p:nvSpPr>
          <p:cNvPr id="18" name="Google Shape;436;g7224de41af_0_0">
            <a:extLst>
              <a:ext uri="{FF2B5EF4-FFF2-40B4-BE49-F238E27FC236}">
                <a16:creationId xmlns:a16="http://schemas.microsoft.com/office/drawing/2014/main" id="{A441E8A9-1D83-2B4F-8EFB-77E50E44594E}"/>
              </a:ext>
            </a:extLst>
          </p:cNvPr>
          <p:cNvSpPr/>
          <p:nvPr/>
        </p:nvSpPr>
        <p:spPr>
          <a:xfrm>
            <a:off x="6631742" y="3784626"/>
            <a:ext cx="1086262" cy="441917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2857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Permanent DB</a:t>
            </a:r>
            <a:endParaRPr sz="135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9" name="Google Shape;444;g7224de41af_0_0">
            <a:extLst>
              <a:ext uri="{FF2B5EF4-FFF2-40B4-BE49-F238E27FC236}">
                <a16:creationId xmlns:a16="http://schemas.microsoft.com/office/drawing/2014/main" id="{3C309345-638E-8744-84FA-0466BD7D01EE}"/>
              </a:ext>
            </a:extLst>
          </p:cNvPr>
          <p:cNvCxnSpPr>
            <a:cxnSpLocks/>
            <a:stCxn id="18" idx="2"/>
            <a:endCxn id="30" idx="3"/>
          </p:cNvCxnSpPr>
          <p:nvPr/>
        </p:nvCxnSpPr>
        <p:spPr>
          <a:xfrm flipH="1">
            <a:off x="6242962" y="4005584"/>
            <a:ext cx="388780" cy="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triangle" w="med" len="med"/>
            <a:tailEnd type="none" w="med" len="med"/>
          </a:ln>
        </p:spPr>
      </p:cxnSp>
      <p:sp>
        <p:nvSpPr>
          <p:cNvPr id="20" name="Google Shape;442;g7224de41af_0_0">
            <a:extLst>
              <a:ext uri="{FF2B5EF4-FFF2-40B4-BE49-F238E27FC236}">
                <a16:creationId xmlns:a16="http://schemas.microsoft.com/office/drawing/2014/main" id="{0D09E9F0-B5EB-1840-A562-3B1F52582559}"/>
              </a:ext>
            </a:extLst>
          </p:cNvPr>
          <p:cNvSpPr/>
          <p:nvPr/>
        </p:nvSpPr>
        <p:spPr>
          <a:xfrm>
            <a:off x="5245067" y="3769752"/>
            <a:ext cx="924122" cy="3439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Stats Collection</a:t>
            </a:r>
            <a:endParaRPr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B5BFACE-5C9E-B34D-8B9A-6096F9F9887F}"/>
              </a:ext>
            </a:extLst>
          </p:cNvPr>
          <p:cNvSpPr/>
          <p:nvPr/>
        </p:nvSpPr>
        <p:spPr>
          <a:xfrm>
            <a:off x="7348303" y="3325853"/>
            <a:ext cx="746328" cy="318512"/>
          </a:xfrm>
          <a:prstGeom prst="round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75" b="1" dirty="0">
                <a:solidFill>
                  <a:schemeClr val="bg1">
                    <a:lumMod val="85000"/>
                  </a:schemeClr>
                </a:solidFill>
              </a:rPr>
              <a:t>Profiling routines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F98493E-4C2F-6246-BF3A-D89043BA233A}"/>
              </a:ext>
            </a:extLst>
          </p:cNvPr>
          <p:cNvGrpSpPr/>
          <p:nvPr/>
        </p:nvGrpSpPr>
        <p:grpSpPr>
          <a:xfrm>
            <a:off x="6454113" y="2686191"/>
            <a:ext cx="1314463" cy="555075"/>
            <a:chOff x="936257" y="2533006"/>
            <a:chExt cx="1752617" cy="740100"/>
          </a:xfrm>
        </p:grpSpPr>
        <p:sp>
          <p:nvSpPr>
            <p:cNvPr id="23" name="Google Shape;461;g7224de41af_0_0">
              <a:extLst>
                <a:ext uri="{FF2B5EF4-FFF2-40B4-BE49-F238E27FC236}">
                  <a16:creationId xmlns:a16="http://schemas.microsoft.com/office/drawing/2014/main" id="{42C66245-1193-F244-9F59-BE89136E009F}"/>
                </a:ext>
              </a:extLst>
            </p:cNvPr>
            <p:cNvSpPr/>
            <p:nvPr/>
          </p:nvSpPr>
          <p:spPr>
            <a:xfrm>
              <a:off x="936257" y="2533006"/>
              <a:ext cx="1752617" cy="74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466;g7224de41af_0_0">
              <a:extLst>
                <a:ext uri="{FF2B5EF4-FFF2-40B4-BE49-F238E27FC236}">
                  <a16:creationId xmlns:a16="http://schemas.microsoft.com/office/drawing/2014/main" id="{61B5497D-15D6-9B41-9213-05BD894470E5}"/>
                </a:ext>
              </a:extLst>
            </p:cNvPr>
            <p:cNvSpPr/>
            <p:nvPr/>
          </p:nvSpPr>
          <p:spPr>
            <a:xfrm>
              <a:off x="1021951" y="2609204"/>
              <a:ext cx="1600297" cy="61001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 based processing </a:t>
              </a:r>
              <a:endParaRPr sz="12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14C98DE-A502-044F-8D40-80F531AD69EC}"/>
              </a:ext>
            </a:extLst>
          </p:cNvPr>
          <p:cNvGrpSpPr/>
          <p:nvPr/>
        </p:nvGrpSpPr>
        <p:grpSpPr>
          <a:xfrm>
            <a:off x="6406565" y="2730695"/>
            <a:ext cx="1314463" cy="555075"/>
            <a:chOff x="936257" y="2533006"/>
            <a:chExt cx="1752617" cy="740100"/>
          </a:xfrm>
        </p:grpSpPr>
        <p:sp>
          <p:nvSpPr>
            <p:cNvPr id="26" name="Google Shape;461;g7224de41af_0_0">
              <a:extLst>
                <a:ext uri="{FF2B5EF4-FFF2-40B4-BE49-F238E27FC236}">
                  <a16:creationId xmlns:a16="http://schemas.microsoft.com/office/drawing/2014/main" id="{01552E33-8A84-ED46-BA9C-31551BE04312}"/>
                </a:ext>
              </a:extLst>
            </p:cNvPr>
            <p:cNvSpPr/>
            <p:nvPr/>
          </p:nvSpPr>
          <p:spPr>
            <a:xfrm>
              <a:off x="936257" y="2533006"/>
              <a:ext cx="1752617" cy="74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466;g7224de41af_0_0">
              <a:extLst>
                <a:ext uri="{FF2B5EF4-FFF2-40B4-BE49-F238E27FC236}">
                  <a16:creationId xmlns:a16="http://schemas.microsoft.com/office/drawing/2014/main" id="{60DBE694-4732-2D40-B831-DDC19EAC6191}"/>
                </a:ext>
              </a:extLst>
            </p:cNvPr>
            <p:cNvSpPr/>
            <p:nvPr/>
          </p:nvSpPr>
          <p:spPr>
            <a:xfrm>
              <a:off x="1021951" y="2609204"/>
              <a:ext cx="1600297" cy="61001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 based processing </a:t>
              </a:r>
              <a:endParaRPr sz="1200" dirty="0"/>
            </a:p>
          </p:txBody>
        </p:sp>
      </p:grpSp>
      <p:sp>
        <p:nvSpPr>
          <p:cNvPr id="28" name="Google Shape;433;g7224de41af_0_0">
            <a:extLst>
              <a:ext uri="{FF2B5EF4-FFF2-40B4-BE49-F238E27FC236}">
                <a16:creationId xmlns:a16="http://schemas.microsoft.com/office/drawing/2014/main" id="{8AA329F9-D446-4B44-B5A0-796EAAB848AF}"/>
              </a:ext>
            </a:extLst>
          </p:cNvPr>
          <p:cNvSpPr/>
          <p:nvPr/>
        </p:nvSpPr>
        <p:spPr>
          <a:xfrm rot="10800000">
            <a:off x="7824790" y="2969832"/>
            <a:ext cx="329168" cy="16141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442;g7224de41af_0_0">
            <a:extLst>
              <a:ext uri="{FF2B5EF4-FFF2-40B4-BE49-F238E27FC236}">
                <a16:creationId xmlns:a16="http://schemas.microsoft.com/office/drawing/2014/main" id="{6F60A22F-6674-9D4D-BA4A-1BF922984302}"/>
              </a:ext>
            </a:extLst>
          </p:cNvPr>
          <p:cNvSpPr/>
          <p:nvPr/>
        </p:nvSpPr>
        <p:spPr>
          <a:xfrm>
            <a:off x="5281810" y="3810488"/>
            <a:ext cx="924122" cy="3439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Stats Collection</a:t>
            </a:r>
            <a:endParaRPr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Google Shape;442;g7224de41af_0_0">
            <a:extLst>
              <a:ext uri="{FF2B5EF4-FFF2-40B4-BE49-F238E27FC236}">
                <a16:creationId xmlns:a16="http://schemas.microsoft.com/office/drawing/2014/main" id="{BD30F49E-89A9-0549-A5FF-41C10B105747}"/>
              </a:ext>
            </a:extLst>
          </p:cNvPr>
          <p:cNvSpPr/>
          <p:nvPr/>
        </p:nvSpPr>
        <p:spPr>
          <a:xfrm>
            <a:off x="5318840" y="3851225"/>
            <a:ext cx="924122" cy="3439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Stats Collection</a:t>
            </a:r>
            <a:endParaRPr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Google Shape;430;g7224de41af_0_0">
            <a:extLst>
              <a:ext uri="{FF2B5EF4-FFF2-40B4-BE49-F238E27FC236}">
                <a16:creationId xmlns:a16="http://schemas.microsoft.com/office/drawing/2014/main" id="{8C9712EA-7F6F-C743-BE73-4D49EEC0A0C3}"/>
              </a:ext>
            </a:extLst>
          </p:cNvPr>
          <p:cNvSpPr txBox="1"/>
          <p:nvPr/>
        </p:nvSpPr>
        <p:spPr>
          <a:xfrm>
            <a:off x="6973893" y="2368801"/>
            <a:ext cx="490551" cy="179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i="1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Lookup</a:t>
            </a:r>
            <a:endParaRPr sz="900" i="1" dirty="0">
              <a:solidFill>
                <a:schemeClr val="bg1">
                  <a:lumMod val="8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E6DCC4B0-7460-BE4E-834C-8819B76C7DF6}"/>
              </a:ext>
            </a:extLst>
          </p:cNvPr>
          <p:cNvSpPr/>
          <p:nvPr/>
        </p:nvSpPr>
        <p:spPr>
          <a:xfrm rot="5400000">
            <a:off x="5421177" y="3440519"/>
            <a:ext cx="415466" cy="243000"/>
          </a:xfrm>
          <a:custGeom>
            <a:avLst/>
            <a:gdLst>
              <a:gd name="connsiteX0" fmla="*/ 875380 w 875380"/>
              <a:gd name="connsiteY0" fmla="*/ 0 h 328856"/>
              <a:gd name="connsiteX1" fmla="*/ 232443 w 875380"/>
              <a:gd name="connsiteY1" fmla="*/ 114300 h 328856"/>
              <a:gd name="connsiteX2" fmla="*/ 18130 w 875380"/>
              <a:gd name="connsiteY2" fmla="*/ 285750 h 328856"/>
              <a:gd name="connsiteX3" fmla="*/ 646780 w 875380"/>
              <a:gd name="connsiteY3" fmla="*/ 328613 h 328856"/>
              <a:gd name="connsiteX4" fmla="*/ 861093 w 875380"/>
              <a:gd name="connsiteY4" fmla="*/ 300038 h 32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5380" h="328856">
                <a:moveTo>
                  <a:pt x="875380" y="0"/>
                </a:moveTo>
                <a:cubicBezTo>
                  <a:pt x="625349" y="33337"/>
                  <a:pt x="375318" y="66675"/>
                  <a:pt x="232443" y="114300"/>
                </a:cubicBezTo>
                <a:cubicBezTo>
                  <a:pt x="89568" y="161925"/>
                  <a:pt x="-50926" y="250031"/>
                  <a:pt x="18130" y="285750"/>
                </a:cubicBezTo>
                <a:cubicBezTo>
                  <a:pt x="87186" y="321469"/>
                  <a:pt x="506286" y="326232"/>
                  <a:pt x="646780" y="328613"/>
                </a:cubicBezTo>
                <a:cubicBezTo>
                  <a:pt x="787274" y="330994"/>
                  <a:pt x="824183" y="315516"/>
                  <a:pt x="861093" y="300038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>
                <a:solidFill>
                  <a:sysClr val="windowText" lastClr="000000"/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Google Shape;430;g7224de41af_0_0">
            <a:extLst>
              <a:ext uri="{FF2B5EF4-FFF2-40B4-BE49-F238E27FC236}">
                <a16:creationId xmlns:a16="http://schemas.microsoft.com/office/drawing/2014/main" id="{5541F20B-786D-EC41-88D8-3C575D73BCAB}"/>
              </a:ext>
            </a:extLst>
          </p:cNvPr>
          <p:cNvSpPr txBox="1"/>
          <p:nvPr/>
        </p:nvSpPr>
        <p:spPr>
          <a:xfrm>
            <a:off x="5701652" y="3523127"/>
            <a:ext cx="922725" cy="27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i="1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Collect</a:t>
            </a:r>
            <a:endParaRPr sz="900" i="1" dirty="0">
              <a:solidFill>
                <a:schemeClr val="bg1">
                  <a:lumMod val="8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466;g7224de41af_0_0">
            <a:extLst>
              <a:ext uri="{FF2B5EF4-FFF2-40B4-BE49-F238E27FC236}">
                <a16:creationId xmlns:a16="http://schemas.microsoft.com/office/drawing/2014/main" id="{EA94536D-8126-CB46-BF23-64F07664B1D0}"/>
              </a:ext>
            </a:extLst>
          </p:cNvPr>
          <p:cNvSpPr/>
          <p:nvPr/>
        </p:nvSpPr>
        <p:spPr>
          <a:xfrm>
            <a:off x="8104067" y="2808492"/>
            <a:ext cx="1012153" cy="457512"/>
          </a:xfrm>
          <a:prstGeom prst="roundRect">
            <a:avLst>
              <a:gd name="adj" fmla="val 16667"/>
            </a:avLst>
          </a:prstGeom>
          <a:noFill/>
          <a:ln w="28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Rest of traffic</a:t>
            </a:r>
          </a:p>
        </p:txBody>
      </p:sp>
      <p:sp>
        <p:nvSpPr>
          <p:cNvPr id="35" name="Google Shape;466;g7224de41af_0_0">
            <a:extLst>
              <a:ext uri="{FF2B5EF4-FFF2-40B4-BE49-F238E27FC236}">
                <a16:creationId xmlns:a16="http://schemas.microsoft.com/office/drawing/2014/main" id="{AB6C0657-936A-3D49-BF12-060456F5C3ED}"/>
              </a:ext>
            </a:extLst>
          </p:cNvPr>
          <p:cNvSpPr/>
          <p:nvPr/>
        </p:nvSpPr>
        <p:spPr>
          <a:xfrm>
            <a:off x="8130289" y="1884338"/>
            <a:ext cx="836284" cy="457512"/>
          </a:xfrm>
          <a:prstGeom prst="roundRect">
            <a:avLst>
              <a:gd name="adj" fmla="val 16667"/>
            </a:avLst>
          </a:prstGeom>
          <a:noFill/>
          <a:ln w="28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DNS traffic</a:t>
            </a:r>
          </a:p>
        </p:txBody>
      </p:sp>
      <p:sp>
        <p:nvSpPr>
          <p:cNvPr id="36" name="Google Shape;424;g7224de41af_0_0">
            <a:extLst>
              <a:ext uri="{FF2B5EF4-FFF2-40B4-BE49-F238E27FC236}">
                <a16:creationId xmlns:a16="http://schemas.microsoft.com/office/drawing/2014/main" id="{484C23EB-BE49-2F46-852B-649A90125AF7}"/>
              </a:ext>
            </a:extLst>
          </p:cNvPr>
          <p:cNvSpPr/>
          <p:nvPr/>
        </p:nvSpPr>
        <p:spPr>
          <a:xfrm>
            <a:off x="5364230" y="1823030"/>
            <a:ext cx="970703" cy="509855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2857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IP-to-Service map</a:t>
            </a:r>
            <a:endParaRPr sz="135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37" name="Google Shape;417;g7224de41af_0_0">
            <a:extLst>
              <a:ext uri="{FF2B5EF4-FFF2-40B4-BE49-F238E27FC236}">
                <a16:creationId xmlns:a16="http://schemas.microsoft.com/office/drawing/2014/main" id="{326B4695-BFFF-9B4D-943B-743ECFC049C8}"/>
              </a:ext>
            </a:extLst>
          </p:cNvPr>
          <p:cNvCxnSpPr>
            <a:cxnSpLocks/>
            <a:endCxn id="36" idx="4"/>
          </p:cNvCxnSpPr>
          <p:nvPr/>
        </p:nvCxnSpPr>
        <p:spPr>
          <a:xfrm flipH="1" flipV="1">
            <a:off x="6334933" y="2077958"/>
            <a:ext cx="448413" cy="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8" name="Google Shape;430;g7224de41af_0_0">
            <a:extLst>
              <a:ext uri="{FF2B5EF4-FFF2-40B4-BE49-F238E27FC236}">
                <a16:creationId xmlns:a16="http://schemas.microsoft.com/office/drawing/2014/main" id="{5FE07852-ED8A-C546-ABD1-E09415D0780D}"/>
              </a:ext>
            </a:extLst>
          </p:cNvPr>
          <p:cNvSpPr txBox="1"/>
          <p:nvPr/>
        </p:nvSpPr>
        <p:spPr>
          <a:xfrm>
            <a:off x="6342569" y="1852625"/>
            <a:ext cx="486000" cy="170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i="1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900" i="1" dirty="0">
              <a:solidFill>
                <a:schemeClr val="bg1">
                  <a:lumMod val="8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E0A088DA-BAE9-3B46-B6B7-34A62711A25A}"/>
              </a:ext>
            </a:extLst>
          </p:cNvPr>
          <p:cNvSpPr/>
          <p:nvPr/>
        </p:nvSpPr>
        <p:spPr>
          <a:xfrm>
            <a:off x="6329647" y="2264899"/>
            <a:ext cx="699922" cy="371449"/>
          </a:xfrm>
          <a:custGeom>
            <a:avLst/>
            <a:gdLst>
              <a:gd name="connsiteX0" fmla="*/ 933229 w 933229"/>
              <a:gd name="connsiteY0" fmla="*/ 495265 h 495265"/>
              <a:gd name="connsiteX1" fmla="*/ 802601 w 933229"/>
              <a:gd name="connsiteY1" fmla="*/ 289991 h 495265"/>
              <a:gd name="connsiteX2" fmla="*/ 158788 w 933229"/>
              <a:gd name="connsiteY2" fmla="*/ 38065 h 495265"/>
              <a:gd name="connsiteX3" fmla="*/ 18829 w 933229"/>
              <a:gd name="connsiteY3" fmla="*/ 47395 h 495265"/>
              <a:gd name="connsiteX4" fmla="*/ 476029 w 933229"/>
              <a:gd name="connsiteY4" fmla="*/ 476604 h 49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3229" h="495265">
                <a:moveTo>
                  <a:pt x="933229" y="495265"/>
                </a:moveTo>
                <a:cubicBezTo>
                  <a:pt x="932451" y="430728"/>
                  <a:pt x="931674" y="366191"/>
                  <a:pt x="802601" y="289991"/>
                </a:cubicBezTo>
                <a:cubicBezTo>
                  <a:pt x="673527" y="213791"/>
                  <a:pt x="289417" y="78498"/>
                  <a:pt x="158788" y="38065"/>
                </a:cubicBezTo>
                <a:cubicBezTo>
                  <a:pt x="28159" y="-2368"/>
                  <a:pt x="-34044" y="-25695"/>
                  <a:pt x="18829" y="47395"/>
                </a:cubicBezTo>
                <a:cubicBezTo>
                  <a:pt x="71702" y="120485"/>
                  <a:pt x="273865" y="298544"/>
                  <a:pt x="476029" y="476604"/>
                </a:cubicBezTo>
              </a:path>
            </a:pathLst>
          </a:custGeom>
          <a:noFill/>
          <a:ln w="38100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triangle" w="med" len="med"/>
          </a:ln>
        </p:spPr>
        <p:txBody>
          <a:bodyPr rtlCol="0" anchor="ctr"/>
          <a:lstStyle/>
          <a:p>
            <a:pPr algn="ctr"/>
            <a:endParaRPr lang="en-US" sz="135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0" name="Google Shape;469;g7224de41af_0_0">
            <a:extLst>
              <a:ext uri="{FF2B5EF4-FFF2-40B4-BE49-F238E27FC236}">
                <a16:creationId xmlns:a16="http://schemas.microsoft.com/office/drawing/2014/main" id="{F8FAA42C-C39C-214E-BF74-3E04139ABF40}"/>
              </a:ext>
            </a:extLst>
          </p:cNvPr>
          <p:cNvSpPr txBox="1"/>
          <p:nvPr/>
        </p:nvSpPr>
        <p:spPr>
          <a:xfrm>
            <a:off x="5023549" y="1568760"/>
            <a:ext cx="1795460" cy="284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Traffic Categorization</a:t>
            </a:r>
            <a:endParaRPr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BF28663F-6C30-5A32-E300-427A02A7A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488" y="1551664"/>
            <a:ext cx="4130133" cy="2766278"/>
          </a:xfrm>
        </p:spPr>
        <p:txBody>
          <a:bodyPr anchor="ctr">
            <a:normAutofit/>
          </a:bodyPr>
          <a:lstStyle/>
          <a:p>
            <a:r>
              <a:rPr lang="en-US" dirty="0"/>
              <a:t>Early packets discarding</a:t>
            </a:r>
          </a:p>
          <a:p>
            <a:r>
              <a:rPr lang="en-US" dirty="0"/>
              <a:t>Scales with number of cores available</a:t>
            </a:r>
          </a:p>
          <a:p>
            <a:r>
              <a:rPr lang="en-US" dirty="0"/>
              <a:t>Up to 10 </a:t>
            </a:r>
            <a:r>
              <a:rPr lang="en-US" dirty="0" err="1"/>
              <a:t>gpbs</a:t>
            </a:r>
            <a:r>
              <a:rPr lang="en-US" dirty="0"/>
              <a:t> support</a:t>
            </a:r>
          </a:p>
          <a:p>
            <a:r>
              <a:rPr lang="en-US" dirty="0" err="1"/>
              <a:t>Pcap</a:t>
            </a:r>
            <a:r>
              <a:rPr lang="en-US" dirty="0"/>
              <a:t> traces replay</a:t>
            </a:r>
          </a:p>
        </p:txBody>
      </p:sp>
    </p:spTree>
    <p:extLst>
      <p:ext uri="{BB962C8B-B14F-4D97-AF65-F5344CB8AC3E}">
        <p14:creationId xmlns:p14="http://schemas.microsoft.com/office/powerpoint/2010/main" val="25736337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3B936-4A98-DC44-8C19-3FF23107D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Built-in features profiling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E23AC-6BCD-134E-ADB7-0F2276CD2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17A67-4308-2A46-BB4D-BD3409A965A0}" type="slidenum">
              <a:rPr lang="en-FR" smtClean="0"/>
              <a:t>39</a:t>
            </a:fld>
            <a:endParaRPr lang="en-FR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0FA3F53-50AF-E445-869A-8ABC4419B5F3}"/>
              </a:ext>
            </a:extLst>
          </p:cNvPr>
          <p:cNvSpPr>
            <a:spLocks noChangeAspect="1"/>
          </p:cNvSpPr>
          <p:nvPr/>
        </p:nvSpPr>
        <p:spPr>
          <a:xfrm>
            <a:off x="5186101" y="1551664"/>
            <a:ext cx="2794601" cy="819761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A27935F-B27D-A443-A0C9-A72BBDAF60B0}"/>
              </a:ext>
            </a:extLst>
          </p:cNvPr>
          <p:cNvSpPr>
            <a:spLocks/>
          </p:cNvSpPr>
          <p:nvPr/>
        </p:nvSpPr>
        <p:spPr>
          <a:xfrm>
            <a:off x="5186100" y="2561535"/>
            <a:ext cx="2794499" cy="95869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7AE1A86-11D5-C04B-9C6A-5C920676CAA0}"/>
              </a:ext>
            </a:extLst>
          </p:cNvPr>
          <p:cNvSpPr>
            <a:spLocks/>
          </p:cNvSpPr>
          <p:nvPr/>
        </p:nvSpPr>
        <p:spPr>
          <a:xfrm>
            <a:off x="5164638" y="3705776"/>
            <a:ext cx="2815960" cy="662420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Google Shape;437;g7224de41af_0_0">
            <a:extLst>
              <a:ext uri="{FF2B5EF4-FFF2-40B4-BE49-F238E27FC236}">
                <a16:creationId xmlns:a16="http://schemas.microsoft.com/office/drawing/2014/main" id="{6E2A44AB-A5B0-C643-A040-A9B26DB23CB4}"/>
              </a:ext>
            </a:extLst>
          </p:cNvPr>
          <p:cNvSpPr txBox="1"/>
          <p:nvPr/>
        </p:nvSpPr>
        <p:spPr>
          <a:xfrm>
            <a:off x="5127362" y="2540584"/>
            <a:ext cx="1371665" cy="26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Packet Processing</a:t>
            </a:r>
            <a:endParaRPr sz="1200" dirty="0"/>
          </a:p>
        </p:txBody>
      </p:sp>
      <p:sp>
        <p:nvSpPr>
          <p:cNvPr id="9" name="Google Shape;438;g7224de41af_0_0">
            <a:extLst>
              <a:ext uri="{FF2B5EF4-FFF2-40B4-BE49-F238E27FC236}">
                <a16:creationId xmlns:a16="http://schemas.microsoft.com/office/drawing/2014/main" id="{B82375CA-A881-1740-B248-9B49A2C07222}"/>
              </a:ext>
            </a:extLst>
          </p:cNvPr>
          <p:cNvSpPr txBox="1"/>
          <p:nvPr/>
        </p:nvSpPr>
        <p:spPr>
          <a:xfrm>
            <a:off x="5560547" y="4162048"/>
            <a:ext cx="1820576" cy="27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Long Term Storage</a:t>
            </a:r>
            <a:endParaRPr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Google Shape;433;g7224de41af_0_0">
            <a:extLst>
              <a:ext uri="{FF2B5EF4-FFF2-40B4-BE49-F238E27FC236}">
                <a16:creationId xmlns:a16="http://schemas.microsoft.com/office/drawing/2014/main" id="{3BDBBCD5-0A37-4140-86BA-4E7C268A28E4}"/>
              </a:ext>
            </a:extLst>
          </p:cNvPr>
          <p:cNvSpPr/>
          <p:nvPr/>
        </p:nvSpPr>
        <p:spPr>
          <a:xfrm rot="10800000">
            <a:off x="7807459" y="2032386"/>
            <a:ext cx="329168" cy="16141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bg1">
                  <a:lumMod val="8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20;g7224de41af_0_0">
            <a:extLst>
              <a:ext uri="{FF2B5EF4-FFF2-40B4-BE49-F238E27FC236}">
                <a16:creationId xmlns:a16="http://schemas.microsoft.com/office/drawing/2014/main" id="{96DA965B-D1B3-844D-8B33-FA3DD6CAF9B6}"/>
              </a:ext>
            </a:extLst>
          </p:cNvPr>
          <p:cNvSpPr/>
          <p:nvPr/>
        </p:nvSpPr>
        <p:spPr>
          <a:xfrm>
            <a:off x="6797785" y="1882552"/>
            <a:ext cx="970703" cy="40991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URL / IP Signatures</a:t>
            </a:r>
          </a:p>
        </p:txBody>
      </p:sp>
      <p:cxnSp>
        <p:nvCxnSpPr>
          <p:cNvPr id="12" name="Google Shape;417;g7224de41af_0_0">
            <a:extLst>
              <a:ext uri="{FF2B5EF4-FFF2-40B4-BE49-F238E27FC236}">
                <a16:creationId xmlns:a16="http://schemas.microsoft.com/office/drawing/2014/main" id="{8D6C8D5C-866D-C440-ABF1-BD1A3CF6A696}"/>
              </a:ext>
            </a:extLst>
          </p:cNvPr>
          <p:cNvCxnSpPr>
            <a:cxnSpLocks/>
            <a:endCxn id="13" idx="4"/>
          </p:cNvCxnSpPr>
          <p:nvPr/>
        </p:nvCxnSpPr>
        <p:spPr>
          <a:xfrm flipH="1" flipV="1">
            <a:off x="5912276" y="3068003"/>
            <a:ext cx="4860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" name="Google Shape;427;g7224de41af_0_0">
            <a:extLst>
              <a:ext uri="{FF2B5EF4-FFF2-40B4-BE49-F238E27FC236}">
                <a16:creationId xmlns:a16="http://schemas.microsoft.com/office/drawing/2014/main" id="{9AA0C113-23BB-7C45-B8C9-E62943001FCF}"/>
              </a:ext>
            </a:extLst>
          </p:cNvPr>
          <p:cNvSpPr/>
          <p:nvPr/>
        </p:nvSpPr>
        <p:spPr>
          <a:xfrm>
            <a:off x="5310648" y="2795984"/>
            <a:ext cx="601630" cy="544037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Flow Cache</a:t>
            </a:r>
            <a:endParaRPr sz="1350" dirty="0"/>
          </a:p>
        </p:txBody>
      </p:sp>
      <p:sp>
        <p:nvSpPr>
          <p:cNvPr id="14" name="Google Shape;430;g7224de41af_0_0">
            <a:extLst>
              <a:ext uri="{FF2B5EF4-FFF2-40B4-BE49-F238E27FC236}">
                <a16:creationId xmlns:a16="http://schemas.microsoft.com/office/drawing/2014/main" id="{705F2EA7-50CA-8846-B454-AE519B31EFAF}"/>
              </a:ext>
            </a:extLst>
          </p:cNvPr>
          <p:cNvSpPr txBox="1"/>
          <p:nvPr/>
        </p:nvSpPr>
        <p:spPr>
          <a:xfrm>
            <a:off x="5957501" y="2831345"/>
            <a:ext cx="486000" cy="18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9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D1A3D12-3333-3640-825E-C3AC9297452F}"/>
              </a:ext>
            </a:extLst>
          </p:cNvPr>
          <p:cNvGrpSpPr/>
          <p:nvPr/>
        </p:nvGrpSpPr>
        <p:grpSpPr>
          <a:xfrm>
            <a:off x="6485586" y="2642033"/>
            <a:ext cx="1314463" cy="555075"/>
            <a:chOff x="936257" y="2533006"/>
            <a:chExt cx="1752617" cy="740100"/>
          </a:xfrm>
        </p:grpSpPr>
        <p:sp>
          <p:nvSpPr>
            <p:cNvPr id="16" name="Google Shape;461;g7224de41af_0_0">
              <a:extLst>
                <a:ext uri="{FF2B5EF4-FFF2-40B4-BE49-F238E27FC236}">
                  <a16:creationId xmlns:a16="http://schemas.microsoft.com/office/drawing/2014/main" id="{8830BB2C-A52A-FD4E-9E49-5FB161440843}"/>
                </a:ext>
              </a:extLst>
            </p:cNvPr>
            <p:cNvSpPr/>
            <p:nvPr/>
          </p:nvSpPr>
          <p:spPr>
            <a:xfrm>
              <a:off x="936257" y="2533006"/>
              <a:ext cx="1752617" cy="74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66;g7224de41af_0_0">
              <a:extLst>
                <a:ext uri="{FF2B5EF4-FFF2-40B4-BE49-F238E27FC236}">
                  <a16:creationId xmlns:a16="http://schemas.microsoft.com/office/drawing/2014/main" id="{FBBCD1CA-6C12-9746-B507-5A314B255609}"/>
                </a:ext>
              </a:extLst>
            </p:cNvPr>
            <p:cNvSpPr/>
            <p:nvPr/>
          </p:nvSpPr>
          <p:spPr>
            <a:xfrm>
              <a:off x="1021951" y="2609204"/>
              <a:ext cx="1600297" cy="61001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 based processing </a:t>
              </a:r>
              <a:endParaRPr sz="1200" dirty="0"/>
            </a:p>
          </p:txBody>
        </p:sp>
      </p:grpSp>
      <p:sp>
        <p:nvSpPr>
          <p:cNvPr id="18" name="Google Shape;436;g7224de41af_0_0">
            <a:extLst>
              <a:ext uri="{FF2B5EF4-FFF2-40B4-BE49-F238E27FC236}">
                <a16:creationId xmlns:a16="http://schemas.microsoft.com/office/drawing/2014/main" id="{A441E8A9-1D83-2B4F-8EFB-77E50E44594E}"/>
              </a:ext>
            </a:extLst>
          </p:cNvPr>
          <p:cNvSpPr/>
          <p:nvPr/>
        </p:nvSpPr>
        <p:spPr>
          <a:xfrm>
            <a:off x="6631742" y="3784626"/>
            <a:ext cx="1086262" cy="441917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2857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Permanent DB</a:t>
            </a:r>
            <a:endParaRPr sz="135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9" name="Google Shape;444;g7224de41af_0_0">
            <a:extLst>
              <a:ext uri="{FF2B5EF4-FFF2-40B4-BE49-F238E27FC236}">
                <a16:creationId xmlns:a16="http://schemas.microsoft.com/office/drawing/2014/main" id="{3C309345-638E-8744-84FA-0466BD7D01EE}"/>
              </a:ext>
            </a:extLst>
          </p:cNvPr>
          <p:cNvCxnSpPr>
            <a:cxnSpLocks/>
            <a:stCxn id="18" idx="2"/>
            <a:endCxn id="30" idx="3"/>
          </p:cNvCxnSpPr>
          <p:nvPr/>
        </p:nvCxnSpPr>
        <p:spPr>
          <a:xfrm flipH="1">
            <a:off x="6242962" y="4005584"/>
            <a:ext cx="388780" cy="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triangle" w="med" len="med"/>
            <a:tailEnd type="none" w="med" len="med"/>
          </a:ln>
        </p:spPr>
      </p:cxnSp>
      <p:sp>
        <p:nvSpPr>
          <p:cNvPr id="20" name="Google Shape;442;g7224de41af_0_0">
            <a:extLst>
              <a:ext uri="{FF2B5EF4-FFF2-40B4-BE49-F238E27FC236}">
                <a16:creationId xmlns:a16="http://schemas.microsoft.com/office/drawing/2014/main" id="{0D09E9F0-B5EB-1840-A562-3B1F52582559}"/>
              </a:ext>
            </a:extLst>
          </p:cNvPr>
          <p:cNvSpPr/>
          <p:nvPr/>
        </p:nvSpPr>
        <p:spPr>
          <a:xfrm>
            <a:off x="5245067" y="3769752"/>
            <a:ext cx="924122" cy="3439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Stats Collection</a:t>
            </a:r>
            <a:endParaRPr sz="1200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B5BFACE-5C9E-B34D-8B9A-6096F9F9887F}"/>
              </a:ext>
            </a:extLst>
          </p:cNvPr>
          <p:cNvSpPr/>
          <p:nvPr/>
        </p:nvSpPr>
        <p:spPr>
          <a:xfrm>
            <a:off x="7348303" y="3325853"/>
            <a:ext cx="746328" cy="31851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75" b="1" dirty="0">
                <a:solidFill>
                  <a:schemeClr val="tx1"/>
                </a:solidFill>
              </a:rPr>
              <a:t>Profiling routines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F98493E-4C2F-6246-BF3A-D89043BA233A}"/>
              </a:ext>
            </a:extLst>
          </p:cNvPr>
          <p:cNvGrpSpPr/>
          <p:nvPr/>
        </p:nvGrpSpPr>
        <p:grpSpPr>
          <a:xfrm>
            <a:off x="6454113" y="2686191"/>
            <a:ext cx="1314463" cy="555075"/>
            <a:chOff x="936257" y="2533006"/>
            <a:chExt cx="1752617" cy="740100"/>
          </a:xfrm>
        </p:grpSpPr>
        <p:sp>
          <p:nvSpPr>
            <p:cNvPr id="23" name="Google Shape;461;g7224de41af_0_0">
              <a:extLst>
                <a:ext uri="{FF2B5EF4-FFF2-40B4-BE49-F238E27FC236}">
                  <a16:creationId xmlns:a16="http://schemas.microsoft.com/office/drawing/2014/main" id="{42C66245-1193-F244-9F59-BE89136E009F}"/>
                </a:ext>
              </a:extLst>
            </p:cNvPr>
            <p:cNvSpPr/>
            <p:nvPr/>
          </p:nvSpPr>
          <p:spPr>
            <a:xfrm>
              <a:off x="936257" y="2533006"/>
              <a:ext cx="1752617" cy="74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466;g7224de41af_0_0">
              <a:extLst>
                <a:ext uri="{FF2B5EF4-FFF2-40B4-BE49-F238E27FC236}">
                  <a16:creationId xmlns:a16="http://schemas.microsoft.com/office/drawing/2014/main" id="{61B5497D-15D6-9B41-9213-05BD894470E5}"/>
                </a:ext>
              </a:extLst>
            </p:cNvPr>
            <p:cNvSpPr/>
            <p:nvPr/>
          </p:nvSpPr>
          <p:spPr>
            <a:xfrm>
              <a:off x="1021951" y="2609204"/>
              <a:ext cx="1600297" cy="61001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 based processing </a:t>
              </a:r>
              <a:endParaRPr sz="12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14C98DE-A502-044F-8D40-80F531AD69EC}"/>
              </a:ext>
            </a:extLst>
          </p:cNvPr>
          <p:cNvGrpSpPr/>
          <p:nvPr/>
        </p:nvGrpSpPr>
        <p:grpSpPr>
          <a:xfrm>
            <a:off x="6406565" y="2730695"/>
            <a:ext cx="1314463" cy="555075"/>
            <a:chOff x="936257" y="2533006"/>
            <a:chExt cx="1752617" cy="740100"/>
          </a:xfrm>
        </p:grpSpPr>
        <p:sp>
          <p:nvSpPr>
            <p:cNvPr id="26" name="Google Shape;461;g7224de41af_0_0">
              <a:extLst>
                <a:ext uri="{FF2B5EF4-FFF2-40B4-BE49-F238E27FC236}">
                  <a16:creationId xmlns:a16="http://schemas.microsoft.com/office/drawing/2014/main" id="{01552E33-8A84-ED46-BA9C-31551BE04312}"/>
                </a:ext>
              </a:extLst>
            </p:cNvPr>
            <p:cNvSpPr/>
            <p:nvPr/>
          </p:nvSpPr>
          <p:spPr>
            <a:xfrm>
              <a:off x="936257" y="2533006"/>
              <a:ext cx="1752617" cy="74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466;g7224de41af_0_0">
              <a:extLst>
                <a:ext uri="{FF2B5EF4-FFF2-40B4-BE49-F238E27FC236}">
                  <a16:creationId xmlns:a16="http://schemas.microsoft.com/office/drawing/2014/main" id="{60DBE694-4732-2D40-B831-DDC19EAC6191}"/>
                </a:ext>
              </a:extLst>
            </p:cNvPr>
            <p:cNvSpPr/>
            <p:nvPr/>
          </p:nvSpPr>
          <p:spPr>
            <a:xfrm>
              <a:off x="1021951" y="2609204"/>
              <a:ext cx="1600297" cy="61001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 based processing </a:t>
              </a:r>
              <a:endParaRPr sz="1200" dirty="0"/>
            </a:p>
          </p:txBody>
        </p:sp>
      </p:grpSp>
      <p:sp>
        <p:nvSpPr>
          <p:cNvPr id="28" name="Google Shape;433;g7224de41af_0_0">
            <a:extLst>
              <a:ext uri="{FF2B5EF4-FFF2-40B4-BE49-F238E27FC236}">
                <a16:creationId xmlns:a16="http://schemas.microsoft.com/office/drawing/2014/main" id="{8AA329F9-D446-4B44-B5A0-796EAAB848AF}"/>
              </a:ext>
            </a:extLst>
          </p:cNvPr>
          <p:cNvSpPr/>
          <p:nvPr/>
        </p:nvSpPr>
        <p:spPr>
          <a:xfrm rot="10800000">
            <a:off x="7824790" y="2969832"/>
            <a:ext cx="329168" cy="16141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442;g7224de41af_0_0">
            <a:extLst>
              <a:ext uri="{FF2B5EF4-FFF2-40B4-BE49-F238E27FC236}">
                <a16:creationId xmlns:a16="http://schemas.microsoft.com/office/drawing/2014/main" id="{6F60A22F-6674-9D4D-BA4A-1BF922984302}"/>
              </a:ext>
            </a:extLst>
          </p:cNvPr>
          <p:cNvSpPr/>
          <p:nvPr/>
        </p:nvSpPr>
        <p:spPr>
          <a:xfrm>
            <a:off x="5281810" y="3810488"/>
            <a:ext cx="924122" cy="3439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Stats Collection</a:t>
            </a:r>
            <a:endParaRPr sz="1200" dirty="0"/>
          </a:p>
        </p:txBody>
      </p:sp>
      <p:sp>
        <p:nvSpPr>
          <p:cNvPr id="30" name="Google Shape;442;g7224de41af_0_0">
            <a:extLst>
              <a:ext uri="{FF2B5EF4-FFF2-40B4-BE49-F238E27FC236}">
                <a16:creationId xmlns:a16="http://schemas.microsoft.com/office/drawing/2014/main" id="{BD30F49E-89A9-0549-A5FF-41C10B105747}"/>
              </a:ext>
            </a:extLst>
          </p:cNvPr>
          <p:cNvSpPr/>
          <p:nvPr/>
        </p:nvSpPr>
        <p:spPr>
          <a:xfrm>
            <a:off x="5318840" y="3851225"/>
            <a:ext cx="924122" cy="3439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Stats Collection</a:t>
            </a:r>
            <a:endParaRPr sz="1200" dirty="0"/>
          </a:p>
        </p:txBody>
      </p:sp>
      <p:sp>
        <p:nvSpPr>
          <p:cNvPr id="31" name="Google Shape;430;g7224de41af_0_0">
            <a:extLst>
              <a:ext uri="{FF2B5EF4-FFF2-40B4-BE49-F238E27FC236}">
                <a16:creationId xmlns:a16="http://schemas.microsoft.com/office/drawing/2014/main" id="{8C9712EA-7F6F-C743-BE73-4D49EEC0A0C3}"/>
              </a:ext>
            </a:extLst>
          </p:cNvPr>
          <p:cNvSpPr txBox="1"/>
          <p:nvPr/>
        </p:nvSpPr>
        <p:spPr>
          <a:xfrm>
            <a:off x="6973893" y="2368801"/>
            <a:ext cx="490551" cy="179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i="1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Lookup</a:t>
            </a:r>
            <a:endParaRPr sz="900" i="1" dirty="0">
              <a:solidFill>
                <a:schemeClr val="bg1">
                  <a:lumMod val="8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E6DCC4B0-7460-BE4E-834C-8819B76C7DF6}"/>
              </a:ext>
            </a:extLst>
          </p:cNvPr>
          <p:cNvSpPr/>
          <p:nvPr/>
        </p:nvSpPr>
        <p:spPr>
          <a:xfrm rot="5400000">
            <a:off x="5421177" y="3440519"/>
            <a:ext cx="415466" cy="243000"/>
          </a:xfrm>
          <a:custGeom>
            <a:avLst/>
            <a:gdLst>
              <a:gd name="connsiteX0" fmla="*/ 875380 w 875380"/>
              <a:gd name="connsiteY0" fmla="*/ 0 h 328856"/>
              <a:gd name="connsiteX1" fmla="*/ 232443 w 875380"/>
              <a:gd name="connsiteY1" fmla="*/ 114300 h 328856"/>
              <a:gd name="connsiteX2" fmla="*/ 18130 w 875380"/>
              <a:gd name="connsiteY2" fmla="*/ 285750 h 328856"/>
              <a:gd name="connsiteX3" fmla="*/ 646780 w 875380"/>
              <a:gd name="connsiteY3" fmla="*/ 328613 h 328856"/>
              <a:gd name="connsiteX4" fmla="*/ 861093 w 875380"/>
              <a:gd name="connsiteY4" fmla="*/ 300038 h 32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5380" h="328856">
                <a:moveTo>
                  <a:pt x="875380" y="0"/>
                </a:moveTo>
                <a:cubicBezTo>
                  <a:pt x="625349" y="33337"/>
                  <a:pt x="375318" y="66675"/>
                  <a:pt x="232443" y="114300"/>
                </a:cubicBezTo>
                <a:cubicBezTo>
                  <a:pt x="89568" y="161925"/>
                  <a:pt x="-50926" y="250031"/>
                  <a:pt x="18130" y="285750"/>
                </a:cubicBezTo>
                <a:cubicBezTo>
                  <a:pt x="87186" y="321469"/>
                  <a:pt x="506286" y="326232"/>
                  <a:pt x="646780" y="328613"/>
                </a:cubicBezTo>
                <a:cubicBezTo>
                  <a:pt x="787274" y="330994"/>
                  <a:pt x="824183" y="315516"/>
                  <a:pt x="861093" y="300038"/>
                </a:cubicBezTo>
              </a:path>
            </a:pathLst>
          </a:cu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3" name="Google Shape;430;g7224de41af_0_0">
            <a:extLst>
              <a:ext uri="{FF2B5EF4-FFF2-40B4-BE49-F238E27FC236}">
                <a16:creationId xmlns:a16="http://schemas.microsoft.com/office/drawing/2014/main" id="{5541F20B-786D-EC41-88D8-3C575D73BCAB}"/>
              </a:ext>
            </a:extLst>
          </p:cNvPr>
          <p:cNvSpPr txBox="1"/>
          <p:nvPr/>
        </p:nvSpPr>
        <p:spPr>
          <a:xfrm>
            <a:off x="5701652" y="3523127"/>
            <a:ext cx="922725" cy="27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i="1" dirty="0">
                <a:latin typeface="Calibri"/>
                <a:ea typeface="Calibri"/>
                <a:cs typeface="Calibri"/>
                <a:sym typeface="Calibri"/>
              </a:rPr>
              <a:t>Collect</a:t>
            </a:r>
            <a:endParaRPr sz="9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466;g7224de41af_0_0">
            <a:extLst>
              <a:ext uri="{FF2B5EF4-FFF2-40B4-BE49-F238E27FC236}">
                <a16:creationId xmlns:a16="http://schemas.microsoft.com/office/drawing/2014/main" id="{EA94536D-8126-CB46-BF23-64F07664B1D0}"/>
              </a:ext>
            </a:extLst>
          </p:cNvPr>
          <p:cNvSpPr/>
          <p:nvPr/>
        </p:nvSpPr>
        <p:spPr>
          <a:xfrm>
            <a:off x="8104067" y="2808492"/>
            <a:ext cx="1012153" cy="457512"/>
          </a:xfrm>
          <a:prstGeom prst="roundRect">
            <a:avLst>
              <a:gd name="adj" fmla="val 16667"/>
            </a:avLst>
          </a:prstGeom>
          <a:noFill/>
          <a:ln w="28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Rest of traffic</a:t>
            </a:r>
          </a:p>
        </p:txBody>
      </p:sp>
      <p:sp>
        <p:nvSpPr>
          <p:cNvPr id="35" name="Google Shape;466;g7224de41af_0_0">
            <a:extLst>
              <a:ext uri="{FF2B5EF4-FFF2-40B4-BE49-F238E27FC236}">
                <a16:creationId xmlns:a16="http://schemas.microsoft.com/office/drawing/2014/main" id="{AB6C0657-936A-3D49-BF12-060456F5C3ED}"/>
              </a:ext>
            </a:extLst>
          </p:cNvPr>
          <p:cNvSpPr/>
          <p:nvPr/>
        </p:nvSpPr>
        <p:spPr>
          <a:xfrm>
            <a:off x="8130289" y="1884338"/>
            <a:ext cx="836284" cy="457512"/>
          </a:xfrm>
          <a:prstGeom prst="roundRect">
            <a:avLst>
              <a:gd name="adj" fmla="val 16667"/>
            </a:avLst>
          </a:prstGeom>
          <a:noFill/>
          <a:ln w="28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DNS traffic</a:t>
            </a:r>
          </a:p>
        </p:txBody>
      </p:sp>
      <p:sp>
        <p:nvSpPr>
          <p:cNvPr id="36" name="Google Shape;424;g7224de41af_0_0">
            <a:extLst>
              <a:ext uri="{FF2B5EF4-FFF2-40B4-BE49-F238E27FC236}">
                <a16:creationId xmlns:a16="http://schemas.microsoft.com/office/drawing/2014/main" id="{484C23EB-BE49-2F46-852B-649A90125AF7}"/>
              </a:ext>
            </a:extLst>
          </p:cNvPr>
          <p:cNvSpPr/>
          <p:nvPr/>
        </p:nvSpPr>
        <p:spPr>
          <a:xfrm>
            <a:off x="5364230" y="1823030"/>
            <a:ext cx="970703" cy="509855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2857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IP-to-Service map</a:t>
            </a:r>
            <a:endParaRPr sz="135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37" name="Google Shape;417;g7224de41af_0_0">
            <a:extLst>
              <a:ext uri="{FF2B5EF4-FFF2-40B4-BE49-F238E27FC236}">
                <a16:creationId xmlns:a16="http://schemas.microsoft.com/office/drawing/2014/main" id="{326B4695-BFFF-9B4D-943B-743ECFC049C8}"/>
              </a:ext>
            </a:extLst>
          </p:cNvPr>
          <p:cNvCxnSpPr>
            <a:cxnSpLocks/>
            <a:endCxn id="36" idx="4"/>
          </p:cNvCxnSpPr>
          <p:nvPr/>
        </p:nvCxnSpPr>
        <p:spPr>
          <a:xfrm flipH="1" flipV="1">
            <a:off x="6334933" y="2077958"/>
            <a:ext cx="448413" cy="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8" name="Google Shape;430;g7224de41af_0_0">
            <a:extLst>
              <a:ext uri="{FF2B5EF4-FFF2-40B4-BE49-F238E27FC236}">
                <a16:creationId xmlns:a16="http://schemas.microsoft.com/office/drawing/2014/main" id="{5FE07852-ED8A-C546-ABD1-E09415D0780D}"/>
              </a:ext>
            </a:extLst>
          </p:cNvPr>
          <p:cNvSpPr txBox="1"/>
          <p:nvPr/>
        </p:nvSpPr>
        <p:spPr>
          <a:xfrm>
            <a:off x="6342569" y="1852625"/>
            <a:ext cx="486000" cy="170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i="1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900" i="1" dirty="0">
              <a:solidFill>
                <a:schemeClr val="bg1">
                  <a:lumMod val="8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E0A088DA-BAE9-3B46-B6B7-34A62711A25A}"/>
              </a:ext>
            </a:extLst>
          </p:cNvPr>
          <p:cNvSpPr/>
          <p:nvPr/>
        </p:nvSpPr>
        <p:spPr>
          <a:xfrm>
            <a:off x="6329647" y="2264899"/>
            <a:ext cx="699922" cy="371449"/>
          </a:xfrm>
          <a:custGeom>
            <a:avLst/>
            <a:gdLst>
              <a:gd name="connsiteX0" fmla="*/ 933229 w 933229"/>
              <a:gd name="connsiteY0" fmla="*/ 495265 h 495265"/>
              <a:gd name="connsiteX1" fmla="*/ 802601 w 933229"/>
              <a:gd name="connsiteY1" fmla="*/ 289991 h 495265"/>
              <a:gd name="connsiteX2" fmla="*/ 158788 w 933229"/>
              <a:gd name="connsiteY2" fmla="*/ 38065 h 495265"/>
              <a:gd name="connsiteX3" fmla="*/ 18829 w 933229"/>
              <a:gd name="connsiteY3" fmla="*/ 47395 h 495265"/>
              <a:gd name="connsiteX4" fmla="*/ 476029 w 933229"/>
              <a:gd name="connsiteY4" fmla="*/ 476604 h 49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3229" h="495265">
                <a:moveTo>
                  <a:pt x="933229" y="495265"/>
                </a:moveTo>
                <a:cubicBezTo>
                  <a:pt x="932451" y="430728"/>
                  <a:pt x="931674" y="366191"/>
                  <a:pt x="802601" y="289991"/>
                </a:cubicBezTo>
                <a:cubicBezTo>
                  <a:pt x="673527" y="213791"/>
                  <a:pt x="289417" y="78498"/>
                  <a:pt x="158788" y="38065"/>
                </a:cubicBezTo>
                <a:cubicBezTo>
                  <a:pt x="28159" y="-2368"/>
                  <a:pt x="-34044" y="-25695"/>
                  <a:pt x="18829" y="47395"/>
                </a:cubicBezTo>
                <a:cubicBezTo>
                  <a:pt x="71702" y="120485"/>
                  <a:pt x="273865" y="298544"/>
                  <a:pt x="476029" y="476604"/>
                </a:cubicBezTo>
              </a:path>
            </a:pathLst>
          </a:custGeom>
          <a:noFill/>
          <a:ln w="38100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triangle" w="med" len="med"/>
          </a:ln>
        </p:spPr>
        <p:txBody>
          <a:bodyPr rtlCol="0" anchor="ctr"/>
          <a:lstStyle/>
          <a:p>
            <a:pPr algn="ctr"/>
            <a:endParaRPr lang="en-US" sz="135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0" name="Google Shape;469;g7224de41af_0_0">
            <a:extLst>
              <a:ext uri="{FF2B5EF4-FFF2-40B4-BE49-F238E27FC236}">
                <a16:creationId xmlns:a16="http://schemas.microsoft.com/office/drawing/2014/main" id="{F8FAA42C-C39C-214E-BF74-3E04139ABF40}"/>
              </a:ext>
            </a:extLst>
          </p:cNvPr>
          <p:cNvSpPr txBox="1"/>
          <p:nvPr/>
        </p:nvSpPr>
        <p:spPr>
          <a:xfrm>
            <a:off x="5023549" y="1568760"/>
            <a:ext cx="1795460" cy="284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Traffic Categorization</a:t>
            </a:r>
            <a:endParaRPr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BF28663F-6C30-5A32-E300-427A02A7A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488" y="1551664"/>
            <a:ext cx="4130133" cy="2766278"/>
          </a:xfrm>
        </p:spPr>
        <p:txBody>
          <a:bodyPr anchor="ctr">
            <a:normAutofit/>
          </a:bodyPr>
          <a:lstStyle/>
          <a:p>
            <a:r>
              <a:rPr lang="en-US" dirty="0"/>
              <a:t>Per features group profiling of costs</a:t>
            </a:r>
          </a:p>
          <a:p>
            <a:pPr lvl="1"/>
            <a:r>
              <a:rPr lang="en-US" dirty="0"/>
              <a:t>State </a:t>
            </a:r>
          </a:p>
          <a:p>
            <a:pPr lvl="1"/>
            <a:r>
              <a:rPr lang="en-US" dirty="0"/>
              <a:t>Processing</a:t>
            </a:r>
          </a:p>
          <a:p>
            <a:pPr lvl="1"/>
            <a:r>
              <a:rPr lang="en-US" dirty="0"/>
              <a:t>Storage</a:t>
            </a:r>
          </a:p>
          <a:p>
            <a:r>
              <a:rPr lang="en-US" dirty="0"/>
              <a:t>Same running configuration but profile each feature in isolation</a:t>
            </a:r>
          </a:p>
        </p:txBody>
      </p:sp>
    </p:spTree>
    <p:extLst>
      <p:ext uri="{BB962C8B-B14F-4D97-AF65-F5344CB8AC3E}">
        <p14:creationId xmlns:p14="http://schemas.microsoft.com/office/powerpoint/2010/main" val="31732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Types of Measurements</a:t>
            </a:r>
          </a:p>
        </p:txBody>
      </p:sp>
      <p:sp>
        <p:nvSpPr>
          <p:cNvPr id="12292" name="Rectangle 4"/>
          <p:cNvSpPr>
            <a:spLocks noGrp="1" noChangeArrowheads="1"/>
          </p:cNvSpPr>
          <p:nvPr>
            <p:ph sz="half" idx="1"/>
          </p:nvPr>
        </p:nvSpPr>
        <p:spPr>
          <a:xfrm>
            <a:off x="1485900" y="1749028"/>
            <a:ext cx="3028950" cy="3108722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1500" dirty="0" err="1">
                <a:solidFill>
                  <a:srgbClr val="FF0000"/>
                </a:solidFill>
                <a:cs typeface="+mn-cs"/>
              </a:rPr>
              <a:t>traceroute</a:t>
            </a:r>
            <a:endParaRPr lang="en-US" sz="1500" dirty="0">
              <a:solidFill>
                <a:srgbClr val="FF0000"/>
              </a:solidFill>
              <a:cs typeface="+mn-cs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sz="1500" dirty="0">
                <a:cs typeface="+mn-cs"/>
              </a:rPr>
              <a:t>ping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1500" dirty="0">
                <a:cs typeface="+mn-cs"/>
              </a:rPr>
              <a:t>UDP probes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1500" dirty="0">
                <a:cs typeface="+mn-cs"/>
              </a:rPr>
              <a:t>TCP probes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1500" dirty="0">
                <a:cs typeface="+mn-cs"/>
              </a:rPr>
              <a:t>Application-level probes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1350" dirty="0"/>
              <a:t>Web downloads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1350" dirty="0"/>
              <a:t>DNS queries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sz="half" idx="2"/>
          </p:nvPr>
        </p:nvSpPr>
        <p:spPr>
          <a:xfrm>
            <a:off x="4629150" y="1771651"/>
            <a:ext cx="3257550" cy="3108722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1500" dirty="0">
                <a:solidFill>
                  <a:srgbClr val="FF0000"/>
                </a:solidFill>
                <a:cs typeface="+mn-cs"/>
              </a:rPr>
              <a:t>Packet traces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1350" dirty="0"/>
              <a:t>Complete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1350" dirty="0"/>
              <a:t>Headers only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1350" dirty="0"/>
              <a:t>Specific protocols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1500" dirty="0">
                <a:solidFill>
                  <a:srgbClr val="FF0000"/>
                </a:solidFill>
                <a:cs typeface="+mn-cs"/>
              </a:rPr>
              <a:t>Flow records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1500" dirty="0">
                <a:cs typeface="+mn-cs"/>
              </a:rPr>
              <a:t>Specific data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1350" dirty="0" err="1"/>
              <a:t>Syslogs</a:t>
            </a:r>
            <a:r>
              <a:rPr lang="en-US" sz="1350" dirty="0"/>
              <a:t> …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1350" dirty="0"/>
              <a:t>HTTP server traces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1350" dirty="0"/>
              <a:t>DHCP logs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1350" dirty="0"/>
              <a:t>Wireless association logs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1350" dirty="0">
                <a:solidFill>
                  <a:srgbClr val="000000"/>
                </a:solidFill>
              </a:rPr>
              <a:t>DNSBL lookups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1350" dirty="0"/>
              <a:t>…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1500" dirty="0">
                <a:cs typeface="+mn-cs"/>
              </a:rPr>
              <a:t>Routing data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1350" dirty="0">
                <a:solidFill>
                  <a:srgbClr val="FF0000"/>
                </a:solidFill>
              </a:rPr>
              <a:t>BGP updates</a:t>
            </a:r>
            <a:r>
              <a:rPr lang="en-US" sz="1350" dirty="0"/>
              <a:t> / tables, ISIS, etc.</a:t>
            </a:r>
          </a:p>
          <a:p>
            <a:pPr lvl="1" eaLnBrk="1" hangingPunct="1">
              <a:lnSpc>
                <a:spcPct val="80000"/>
              </a:lnSpc>
              <a:defRPr/>
            </a:pPr>
            <a:endParaRPr lang="en-US" sz="1350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266A57-6467-144D-8F1D-2E80BF516264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1543050" y="1143000"/>
            <a:ext cx="200025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 sz="1350"/>
          </a:p>
        </p:txBody>
      </p:sp>
      <p:sp>
        <p:nvSpPr>
          <p:cNvPr id="12295" name="Text Box 7"/>
          <p:cNvSpPr txBox="1">
            <a:spLocks noChangeArrowheads="1"/>
          </p:cNvSpPr>
          <p:nvPr/>
        </p:nvSpPr>
        <p:spPr bwMode="auto">
          <a:xfrm>
            <a:off x="4686300" y="1314450"/>
            <a:ext cx="18859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>
                <a:solidFill>
                  <a:srgbClr val="FF0000"/>
                </a:solidFill>
              </a:rPr>
              <a:t>Passive</a:t>
            </a:r>
          </a:p>
        </p:txBody>
      </p:sp>
      <p:sp>
        <p:nvSpPr>
          <p:cNvPr id="12296" name="Text Box 8"/>
          <p:cNvSpPr txBox="1">
            <a:spLocks noChangeArrowheads="1"/>
          </p:cNvSpPr>
          <p:nvPr/>
        </p:nvSpPr>
        <p:spPr bwMode="auto">
          <a:xfrm>
            <a:off x="1543050" y="1257300"/>
            <a:ext cx="18859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>
                <a:solidFill>
                  <a:srgbClr val="FF0000"/>
                </a:solidFill>
              </a:rPr>
              <a:t>Active</a:t>
            </a:r>
          </a:p>
        </p:txBody>
      </p:sp>
    </p:spTree>
    <p:extLst>
      <p:ext uri="{BB962C8B-B14F-4D97-AF65-F5344CB8AC3E}">
        <p14:creationId xmlns:p14="http://schemas.microsoft.com/office/powerpoint/2010/main" val="34874705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3D73F-BE46-204B-86C5-C4B800E61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C7DFF-E6C3-5A4B-A53E-DAFE24FDA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17A67-4308-2A46-BB4D-BD3409A965A0}" type="slidenum">
              <a:rPr lang="en-FR" smtClean="0"/>
              <a:t>40</a:t>
            </a:fld>
            <a:endParaRPr lang="en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534889-AA3E-D748-BCE2-A7F503BFB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1" y="1593230"/>
            <a:ext cx="4114800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4DF9FB-51D7-CA4C-B988-23405EE35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500" y="1593230"/>
            <a:ext cx="4114800" cy="27432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121E24B-B77A-4A4A-81BC-586D302FD23E}"/>
              </a:ext>
            </a:extLst>
          </p:cNvPr>
          <p:cNvCxnSpPr>
            <a:cxnSpLocks/>
          </p:cNvCxnSpPr>
          <p:nvPr/>
        </p:nvCxnSpPr>
        <p:spPr>
          <a:xfrm>
            <a:off x="2405743" y="3461657"/>
            <a:ext cx="2166257" cy="874773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70C7E34-1518-2744-8CCD-93268861CD17}"/>
              </a:ext>
            </a:extLst>
          </p:cNvPr>
          <p:cNvCxnSpPr>
            <a:cxnSpLocks/>
          </p:cNvCxnSpPr>
          <p:nvPr/>
        </p:nvCxnSpPr>
        <p:spPr>
          <a:xfrm flipH="1">
            <a:off x="4572000" y="2318657"/>
            <a:ext cx="2166258" cy="2017773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EF0FB45-2864-124A-92E4-D0AB7367429F}"/>
              </a:ext>
            </a:extLst>
          </p:cNvPr>
          <p:cNvSpPr txBox="1"/>
          <p:nvPr/>
        </p:nvSpPr>
        <p:spPr>
          <a:xfrm>
            <a:off x="3153504" y="4329799"/>
            <a:ext cx="27241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Pick of drops correspond to the arrival of new flows</a:t>
            </a:r>
          </a:p>
        </p:txBody>
      </p:sp>
    </p:spTree>
    <p:extLst>
      <p:ext uri="{BB962C8B-B14F-4D97-AF65-F5344CB8AC3E}">
        <p14:creationId xmlns:p14="http://schemas.microsoft.com/office/powerpoint/2010/main" val="313921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F4D943-7643-6C4C-9F48-98D881A2F7C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52" y="0"/>
            <a:ext cx="36564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84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Tools and Pitfalls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280877" y="982265"/>
            <a:ext cx="6172200" cy="39433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1800" dirty="0">
                <a:cs typeface="+mn-cs"/>
              </a:rPr>
              <a:t>Aspects of Data Collection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500" b="1" dirty="0">
                <a:solidFill>
                  <a:srgbClr val="FF0000"/>
                </a:solidFill>
              </a:rPr>
              <a:t>Precision:</a:t>
            </a:r>
            <a:r>
              <a:rPr lang="en-US" sz="1500" dirty="0"/>
              <a:t> At what granularity are measurements taken?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500" b="1" dirty="0">
                <a:solidFill>
                  <a:srgbClr val="FF0000"/>
                </a:solidFill>
              </a:rPr>
              <a:t>Accuracy:</a:t>
            </a:r>
            <a:r>
              <a:rPr lang="en-US" sz="1500" dirty="0"/>
              <a:t> Does the data capture phenomenon of interest?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500" b="1" dirty="0">
                <a:solidFill>
                  <a:srgbClr val="FF0000"/>
                </a:solidFill>
              </a:rPr>
              <a:t>Context:</a:t>
            </a:r>
            <a:r>
              <a:rPr lang="en-US" sz="1500" dirty="0"/>
              <a:t> How was the data collected?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sz="1500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US" sz="1800" dirty="0">
                <a:cs typeface="+mn-cs"/>
              </a:rPr>
              <a:t>Tools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500" dirty="0"/>
              <a:t>Active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1500" dirty="0"/>
              <a:t>Ping, </a:t>
            </a:r>
            <a:r>
              <a:rPr lang="en-US" sz="1500" dirty="0" err="1"/>
              <a:t>traceroute</a:t>
            </a:r>
            <a:r>
              <a:rPr lang="en-US" sz="1500" dirty="0"/>
              <a:t>, etc.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1500" dirty="0"/>
              <a:t>Accuracy pitfall example: </a:t>
            </a:r>
            <a:r>
              <a:rPr lang="en-US" sz="1500" dirty="0" err="1"/>
              <a:t>traceroute</a:t>
            </a:r>
            <a:endParaRPr lang="en-US" sz="1500" dirty="0"/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500" dirty="0"/>
              <a:t>Passive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1500" dirty="0"/>
              <a:t>Packet captures (</a:t>
            </a:r>
            <a:r>
              <a:rPr lang="en-US" sz="1500" i="1" dirty="0"/>
              <a:t>e.g.</a:t>
            </a:r>
            <a:r>
              <a:rPr lang="en-US" sz="1500" dirty="0"/>
              <a:t>, </a:t>
            </a:r>
            <a:r>
              <a:rPr lang="en-US" sz="1500" dirty="0" err="1"/>
              <a:t>tcpdump</a:t>
            </a:r>
            <a:r>
              <a:rPr lang="en-US" sz="1500" dirty="0"/>
              <a:t>, DAG)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1500" dirty="0"/>
              <a:t>Flow records (</a:t>
            </a:r>
            <a:r>
              <a:rPr lang="en-US" sz="1500" i="1" dirty="0"/>
              <a:t>e.g., </a:t>
            </a:r>
            <a:r>
              <a:rPr lang="en-US" sz="1500" dirty="0" err="1"/>
              <a:t>netflow</a:t>
            </a:r>
            <a:r>
              <a:rPr lang="en-US" sz="1500" dirty="0"/>
              <a:t>)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1500" dirty="0"/>
              <a:t>Routing data (</a:t>
            </a:r>
            <a:r>
              <a:rPr lang="en-US" sz="1500" i="1" dirty="0"/>
              <a:t>e.g., </a:t>
            </a:r>
            <a:r>
              <a:rPr lang="en-US" sz="1500" dirty="0"/>
              <a:t>BGP, IS-IS, etc.)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1500" b="1" dirty="0">
                <a:solidFill>
                  <a:srgbClr val="FF0000"/>
                </a:solidFill>
              </a:rPr>
              <a:t>Context pitfall example:</a:t>
            </a:r>
            <a:r>
              <a:rPr lang="en-US" sz="1500" dirty="0"/>
              <a:t> </a:t>
            </a:r>
            <a:r>
              <a:rPr lang="en-US" sz="1500" dirty="0" err="1"/>
              <a:t>eBGP</a:t>
            </a:r>
            <a:r>
              <a:rPr lang="en-US" sz="1500" dirty="0"/>
              <a:t> </a:t>
            </a:r>
            <a:r>
              <a:rPr lang="en-US" sz="1500" dirty="0" err="1"/>
              <a:t>multihop</a:t>
            </a:r>
            <a:r>
              <a:rPr lang="en-US" sz="1500" dirty="0"/>
              <a:t> data collection</a:t>
            </a:r>
          </a:p>
          <a:p>
            <a:pPr lvl="2" eaLnBrk="1" hangingPunct="1">
              <a:lnSpc>
                <a:spcPct val="90000"/>
              </a:lnSpc>
              <a:defRPr/>
            </a:pPr>
            <a:endParaRPr lang="en-US" sz="1500" dirty="0"/>
          </a:p>
          <a:p>
            <a:pPr eaLnBrk="1" hangingPunct="1">
              <a:lnSpc>
                <a:spcPct val="90000"/>
              </a:lnSpc>
              <a:defRPr/>
            </a:pPr>
            <a:endParaRPr lang="en-US" sz="1800" i="1" dirty="0"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B7EEC1-9D65-5747-9CFA-9399DFCFFA6D}" type="slidenum">
              <a:rPr lang="en-US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012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Strategies for Sound Internet Measurement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387203" y="1137642"/>
            <a:ext cx="6172200" cy="3657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Cross validation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consistency checks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multiple </a:t>
            </a:r>
            <a:r>
              <a:rPr lang="ja-JP" altLang="en-US" dirty="0">
                <a:latin typeface="Arial"/>
              </a:rPr>
              <a:t>“</a:t>
            </a:r>
            <a:r>
              <a:rPr lang="en-US" dirty="0"/>
              <a:t>overlapping</a:t>
            </a:r>
            <a:r>
              <a:rPr lang="ja-JP" altLang="en-US">
                <a:latin typeface="Arial"/>
              </a:rPr>
              <a:t>”</a:t>
            </a:r>
            <a:r>
              <a:rPr lang="en-US" dirty="0"/>
              <a:t> measurements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>
                <a:cs typeface="+mn-cs"/>
              </a:rPr>
              <a:t>database is a useful tool for cross-checking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>
                <a:cs typeface="+mn-cs"/>
              </a:rPr>
              <a:t>Other considerations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 err="1"/>
              <a:t>Anonymization</a:t>
            </a:r>
            <a:r>
              <a:rPr lang="en-US" dirty="0"/>
              <a:t> and privacy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Maintaining longitudinal data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495866-BF73-C449-BFDE-1A9F7CF7CF63}" type="slidenum">
              <a:rPr lang="en-US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863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1314450" y="1885950"/>
            <a:ext cx="6572250" cy="857250"/>
          </a:xfrm>
        </p:spPr>
        <p:txBody>
          <a:bodyPr>
            <a:normAutofit fontScale="90000"/>
          </a:bodyPr>
          <a:lstStyle/>
          <a:p>
            <a:pPr algn="ctr" eaLnBrk="1" hangingPunct="1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Part 1:</a:t>
            </a:r>
            <a:br>
              <a:rPr lang="en-US" dirty="0">
                <a:latin typeface="Arial" charset="0"/>
                <a:ea typeface="ＭＳ Ｐゴシック" charset="0"/>
              </a:rPr>
            </a:br>
            <a:r>
              <a:rPr lang="en-US" dirty="0">
                <a:latin typeface="Arial" charset="0"/>
                <a:ea typeface="ＭＳ Ｐゴシック" charset="0"/>
              </a:rPr>
              <a:t>Active Measurement</a:t>
            </a:r>
          </a:p>
        </p:txBody>
      </p:sp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28448794" indent="-28105894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028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B2222EB1-4D5B-1149-93A1-7D1F87B3EB6F}" type="slidenum">
              <a:rPr lang="en-US" sz="1050"/>
              <a:pPr eaLnBrk="1" hangingPunct="1">
                <a:defRPr/>
              </a:pPr>
              <a:t>8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043555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768013-1D0F-8045-90F6-3685DCFB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Measurement Tasks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0FBF3B-E35E-9B4D-9A9B-1398A839A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reachability (ping)</a:t>
            </a:r>
          </a:p>
          <a:p>
            <a:endParaRPr lang="en-US" dirty="0"/>
          </a:p>
          <a:p>
            <a:r>
              <a:rPr lang="en-US" dirty="0"/>
              <a:t>Topology discovery (traceroute)</a:t>
            </a:r>
          </a:p>
          <a:p>
            <a:endParaRPr lang="en-US" dirty="0"/>
          </a:p>
          <a:p>
            <a:r>
              <a:rPr lang="en-US" dirty="0"/>
              <a:t>Performance measurement (speed tests, web tests, etc.)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E947BA-B927-FC4C-9742-CAAAD2F21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153646-1AF9-AC4B-91F6-4129912A16AE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735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1830</TotalTime>
  <Words>1725</Words>
  <Application>Microsoft Macintosh PowerPoint</Application>
  <PresentationFormat>On-screen Show (16:9)</PresentationFormat>
  <Paragraphs>424</Paragraphs>
  <Slides>40</Slides>
  <Notes>23</Notes>
  <HiddenSlides>1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Calibri</vt:lpstr>
      <vt:lpstr>Calibri Light</vt:lpstr>
      <vt:lpstr>Helvetica</vt:lpstr>
      <vt:lpstr>Open Sans</vt:lpstr>
      <vt:lpstr>Tahoma</vt:lpstr>
      <vt:lpstr>Times New Roman</vt:lpstr>
      <vt:lpstr>Office Theme</vt:lpstr>
      <vt:lpstr>Machine Learning for Computer Systems</vt:lpstr>
      <vt:lpstr>Data Acquisition:  “You Can’t Improve What You Don’t Measure.”</vt:lpstr>
      <vt:lpstr>The Role of Measurement in Operations</vt:lpstr>
      <vt:lpstr>Types of Measurements</vt:lpstr>
      <vt:lpstr>PowerPoint Presentation</vt:lpstr>
      <vt:lpstr>Tools and Pitfalls</vt:lpstr>
      <vt:lpstr>Strategies for Sound Internet Measurement</vt:lpstr>
      <vt:lpstr>Part 1: Active Measurement</vt:lpstr>
      <vt:lpstr>Active Measurement Tasks</vt:lpstr>
      <vt:lpstr>Active Measurement Tasks</vt:lpstr>
      <vt:lpstr>“Speed” Has Many Facets</vt:lpstr>
      <vt:lpstr>The Device Can be the Bottleneck</vt:lpstr>
      <vt:lpstr>The Home Network Can Be the Bottleneck</vt:lpstr>
      <vt:lpstr>As Speeds Get Faster,  Speed Testing Gets Harder</vt:lpstr>
      <vt:lpstr>Optional Hands-On:  Measuring Paths with Traceroute</vt:lpstr>
      <vt:lpstr>How Traceroute Works</vt:lpstr>
      <vt:lpstr>Problems with Traceroute</vt:lpstr>
      <vt:lpstr>Part 2: Passive Measurement</vt:lpstr>
      <vt:lpstr>Two Main Approaches</vt:lpstr>
      <vt:lpstr>Traffic Flow Statistics</vt:lpstr>
      <vt:lpstr>What is a flow?</vt:lpstr>
      <vt:lpstr>Exploring data representations with Traffic Refinery</vt:lpstr>
      <vt:lpstr>PowerPoint Presentation</vt:lpstr>
      <vt:lpstr>Tasks for Passive Measurement</vt:lpstr>
      <vt:lpstr>PowerPoint Presentation</vt:lpstr>
      <vt:lpstr>IPFIX (Cisco Netflow, Sflow, etc.)</vt:lpstr>
      <vt:lpstr>What is in a Flow Record?</vt:lpstr>
      <vt:lpstr>Aggregating Packets into Flows</vt:lpstr>
      <vt:lpstr>Packet Sampling</vt:lpstr>
      <vt:lpstr>Problems with Packet Sampling</vt:lpstr>
      <vt:lpstr>Flow-Level Sampling</vt:lpstr>
      <vt:lpstr>Packet Capture: tcpdump/bpf</vt:lpstr>
      <vt:lpstr>Packet Capture on High-Speed Links</vt:lpstr>
      <vt:lpstr>Characteristics of Packet Capture</vt:lpstr>
      <vt:lpstr>Traditional network representations limit flexibility</vt:lpstr>
      <vt:lpstr>Online joint exploration of model cost and performance</vt:lpstr>
      <vt:lpstr>Service driven packet processing</vt:lpstr>
      <vt:lpstr>Real time processing</vt:lpstr>
      <vt:lpstr>Built-in features profiling</vt:lpstr>
      <vt:lpstr>System evaluation</vt:lpstr>
    </vt:vector>
  </TitlesOfParts>
  <Company>Georgia 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Operations and Management: Overview</dc:title>
  <dc:creator>Nick Feamster</dc:creator>
  <cp:lastModifiedBy>Nick Feamster</cp:lastModifiedBy>
  <cp:revision>62</cp:revision>
  <cp:lastPrinted>2017-03-27T16:12:01Z</cp:lastPrinted>
  <dcterms:created xsi:type="dcterms:W3CDTF">2013-10-03T05:20:04Z</dcterms:created>
  <dcterms:modified xsi:type="dcterms:W3CDTF">2024-12-21T01:56:47Z</dcterms:modified>
</cp:coreProperties>
</file>